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79" r:id="rId3"/>
    <p:sldId id="292" r:id="rId4"/>
    <p:sldId id="296" r:id="rId5"/>
    <p:sldId id="297" r:id="rId6"/>
    <p:sldId id="295" r:id="rId7"/>
    <p:sldId id="302" r:id="rId8"/>
    <p:sldId id="278" r:id="rId9"/>
    <p:sldId id="307" r:id="rId10"/>
    <p:sldId id="310" r:id="rId11"/>
    <p:sldId id="308" r:id="rId12"/>
    <p:sldId id="309" r:id="rId13"/>
    <p:sldId id="256" r:id="rId14"/>
    <p:sldId id="274" r:id="rId15"/>
    <p:sldId id="257" r:id="rId16"/>
    <p:sldId id="258" r:id="rId17"/>
    <p:sldId id="281" r:id="rId18"/>
    <p:sldId id="259" r:id="rId19"/>
    <p:sldId id="260" r:id="rId20"/>
    <p:sldId id="282" r:id="rId21"/>
    <p:sldId id="283" r:id="rId22"/>
    <p:sldId id="261" r:id="rId23"/>
    <p:sldId id="303" r:id="rId24"/>
    <p:sldId id="312" r:id="rId25"/>
    <p:sldId id="301" r:id="rId26"/>
    <p:sldId id="262" r:id="rId27"/>
    <p:sldId id="284" r:id="rId28"/>
    <p:sldId id="263" r:id="rId29"/>
    <p:sldId id="285" r:id="rId30"/>
    <p:sldId id="264" r:id="rId31"/>
    <p:sldId id="286" r:id="rId32"/>
    <p:sldId id="265" r:id="rId33"/>
    <p:sldId id="266" r:id="rId34"/>
    <p:sldId id="311" r:id="rId35"/>
    <p:sldId id="267" r:id="rId36"/>
    <p:sldId id="298" r:id="rId37"/>
    <p:sldId id="268" r:id="rId38"/>
    <p:sldId id="269" r:id="rId39"/>
    <p:sldId id="270" r:id="rId40"/>
    <p:sldId id="291" r:id="rId41"/>
    <p:sldId id="288" r:id="rId42"/>
    <p:sldId id="289" r:id="rId43"/>
    <p:sldId id="290" r:id="rId44"/>
    <p:sldId id="271" r:id="rId45"/>
    <p:sldId id="272" r:id="rId46"/>
    <p:sldId id="273" r:id="rId47"/>
    <p:sldId id="304" r:id="rId48"/>
  </p:sldIdLst>
  <p:sldSz cx="9144000" cy="6858000" type="screen4x3"/>
  <p:notesSz cx="6858000" cy="9144000"/>
  <p:defaultTextStyle>
    <a:defPPr>
      <a:defRPr lang="en-US"/>
    </a:defPPr>
    <a:lvl1pPr algn="l" rtl="0" fontAlgn="base">
      <a:spcBef>
        <a:spcPct val="0"/>
      </a:spcBef>
      <a:spcAft>
        <a:spcPct val="0"/>
      </a:spcAft>
      <a:defRPr sz="4400" b="1" kern="1200">
        <a:solidFill>
          <a:schemeClr val="tx2"/>
        </a:solidFill>
        <a:latin typeface="Verdana" pitchFamily="34" charset="0"/>
        <a:ea typeface="+mn-ea"/>
        <a:cs typeface="+mn-cs"/>
      </a:defRPr>
    </a:lvl1pPr>
    <a:lvl2pPr marL="457200" algn="l" rtl="0" fontAlgn="base">
      <a:spcBef>
        <a:spcPct val="0"/>
      </a:spcBef>
      <a:spcAft>
        <a:spcPct val="0"/>
      </a:spcAft>
      <a:defRPr sz="4400" b="1" kern="1200">
        <a:solidFill>
          <a:schemeClr val="tx2"/>
        </a:solidFill>
        <a:latin typeface="Verdana" pitchFamily="34" charset="0"/>
        <a:ea typeface="+mn-ea"/>
        <a:cs typeface="+mn-cs"/>
      </a:defRPr>
    </a:lvl2pPr>
    <a:lvl3pPr marL="914400" algn="l" rtl="0" fontAlgn="base">
      <a:spcBef>
        <a:spcPct val="0"/>
      </a:spcBef>
      <a:spcAft>
        <a:spcPct val="0"/>
      </a:spcAft>
      <a:defRPr sz="4400" b="1" kern="1200">
        <a:solidFill>
          <a:schemeClr val="tx2"/>
        </a:solidFill>
        <a:latin typeface="Verdana" pitchFamily="34" charset="0"/>
        <a:ea typeface="+mn-ea"/>
        <a:cs typeface="+mn-cs"/>
      </a:defRPr>
    </a:lvl3pPr>
    <a:lvl4pPr marL="1371600" algn="l" rtl="0" fontAlgn="base">
      <a:spcBef>
        <a:spcPct val="0"/>
      </a:spcBef>
      <a:spcAft>
        <a:spcPct val="0"/>
      </a:spcAft>
      <a:defRPr sz="4400" b="1" kern="1200">
        <a:solidFill>
          <a:schemeClr val="tx2"/>
        </a:solidFill>
        <a:latin typeface="Verdana" pitchFamily="34" charset="0"/>
        <a:ea typeface="+mn-ea"/>
        <a:cs typeface="+mn-cs"/>
      </a:defRPr>
    </a:lvl4pPr>
    <a:lvl5pPr marL="1828800" algn="l" rtl="0" fontAlgn="base">
      <a:spcBef>
        <a:spcPct val="0"/>
      </a:spcBef>
      <a:spcAft>
        <a:spcPct val="0"/>
      </a:spcAft>
      <a:defRPr sz="4400" b="1" kern="1200">
        <a:solidFill>
          <a:schemeClr val="tx2"/>
        </a:solidFill>
        <a:latin typeface="Verdana" pitchFamily="34" charset="0"/>
        <a:ea typeface="+mn-ea"/>
        <a:cs typeface="+mn-cs"/>
      </a:defRPr>
    </a:lvl5pPr>
    <a:lvl6pPr marL="2286000" algn="l" defTabSz="914400" rtl="0" eaLnBrk="1" latinLnBrk="0" hangingPunct="1">
      <a:defRPr sz="4400" b="1" kern="1200">
        <a:solidFill>
          <a:schemeClr val="tx2"/>
        </a:solidFill>
        <a:latin typeface="Verdana" pitchFamily="34" charset="0"/>
        <a:ea typeface="+mn-ea"/>
        <a:cs typeface="+mn-cs"/>
      </a:defRPr>
    </a:lvl6pPr>
    <a:lvl7pPr marL="2743200" algn="l" defTabSz="914400" rtl="0" eaLnBrk="1" latinLnBrk="0" hangingPunct="1">
      <a:defRPr sz="4400" b="1" kern="1200">
        <a:solidFill>
          <a:schemeClr val="tx2"/>
        </a:solidFill>
        <a:latin typeface="Verdana" pitchFamily="34" charset="0"/>
        <a:ea typeface="+mn-ea"/>
        <a:cs typeface="+mn-cs"/>
      </a:defRPr>
    </a:lvl7pPr>
    <a:lvl8pPr marL="3200400" algn="l" defTabSz="914400" rtl="0" eaLnBrk="1" latinLnBrk="0" hangingPunct="1">
      <a:defRPr sz="4400" b="1" kern="1200">
        <a:solidFill>
          <a:schemeClr val="tx2"/>
        </a:solidFill>
        <a:latin typeface="Verdana" pitchFamily="34" charset="0"/>
        <a:ea typeface="+mn-ea"/>
        <a:cs typeface="+mn-cs"/>
      </a:defRPr>
    </a:lvl8pPr>
    <a:lvl9pPr marL="3657600" algn="l" defTabSz="914400" rtl="0" eaLnBrk="1" latinLnBrk="0" hangingPunct="1">
      <a:defRPr sz="4400" b="1" kern="1200">
        <a:solidFill>
          <a:schemeClr val="tx2"/>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3399FF"/>
    <a:srgbClr val="996633"/>
    <a:srgbClr val="CC9900"/>
    <a:srgbClr val="008000"/>
    <a:srgbClr val="669900"/>
    <a:srgbClr val="FF9933"/>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83" autoAdjust="0"/>
  </p:normalViewPr>
  <p:slideViewPr>
    <p:cSldViewPr>
      <p:cViewPr>
        <p:scale>
          <a:sx n="75" d="100"/>
          <a:sy n="75" d="100"/>
        </p:scale>
        <p:origin x="-864" y="-3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B7BE8F-66E7-464C-9774-EFD5ED56263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A770EE-F694-4B08-AFBC-550EFCC12CC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A42992-D881-4DB4-8FBB-5208DF66A55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FA4DFD-2976-4BB0-8ABA-0B7FAF13812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7D255B-FC2C-49F5-9FD6-89FD924B1CD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CC9646F-FFEF-4C78-B442-4D9ECB5F2C8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9C7DCE3-A0B3-4720-9B8F-62C7E4F000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3051210-EEEA-4DF1-BE09-A10F8ECF307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BDF518B-FCD5-4256-951B-CBD4066BFB2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370DF26-8268-4EF7-8607-AA415F7C782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D846C38-3167-4359-91F3-6F22E217AD9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mn-lt"/>
              </a:defRPr>
            </a:lvl1pPr>
          </a:lstStyle>
          <a:p>
            <a:pPr>
              <a:defRPr/>
            </a:pPr>
            <a:fld id="{59D19529-5408-46D7-95D1-AC90A7CD01A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l="1667" t="1476" r="2779" b="1845"/>
          <a:stretch>
            <a:fillRect/>
          </a:stretch>
        </p:blipFill>
        <p:spPr bwMode="auto">
          <a:xfrm>
            <a:off x="2278599" y="0"/>
            <a:ext cx="460131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media-cache-ak0.pinimg.com/736x/2a/b0/75/2ab075250c73ba52117a12a0a02542dd.jpg"/>
          <p:cNvPicPr>
            <a:picLocks noChangeAspect="1" noChangeArrowheads="1"/>
          </p:cNvPicPr>
          <p:nvPr/>
        </p:nvPicPr>
        <p:blipFill>
          <a:blip r:embed="rId2" cstate="print"/>
          <a:srcRect/>
          <a:stretch>
            <a:fillRect/>
          </a:stretch>
        </p:blipFill>
        <p:spPr bwMode="auto">
          <a:xfrm>
            <a:off x="5029200" y="533400"/>
            <a:ext cx="3829050" cy="5762625"/>
          </a:xfrm>
          <a:prstGeom prst="rect">
            <a:avLst/>
          </a:prstGeom>
          <a:noFill/>
        </p:spPr>
      </p:pic>
      <p:sp>
        <p:nvSpPr>
          <p:cNvPr id="3" name="Rectangle 2"/>
          <p:cNvSpPr/>
          <p:nvPr/>
        </p:nvSpPr>
        <p:spPr>
          <a:xfrm>
            <a:off x="228600" y="762000"/>
            <a:ext cx="4724400" cy="4493538"/>
          </a:xfrm>
          <a:prstGeom prst="rect">
            <a:avLst/>
          </a:prstGeom>
        </p:spPr>
        <p:txBody>
          <a:bodyPr wrap="square">
            <a:spAutoFit/>
          </a:bodyPr>
          <a:lstStyle/>
          <a:p>
            <a:r>
              <a:rPr lang="en-MY" sz="2600" b="0" dirty="0" smtClean="0">
                <a:solidFill>
                  <a:srgbClr val="002060"/>
                </a:solidFill>
                <a:latin typeface="Tahoma" pitchFamily="34" charset="0"/>
                <a:ea typeface="Tahoma" pitchFamily="34" charset="0"/>
                <a:cs typeface="Tahoma" pitchFamily="34" charset="0"/>
              </a:rPr>
              <a:t>Ps 78:</a:t>
            </a:r>
            <a:r>
              <a:rPr lang="en-MY" sz="2600" b="0" baseline="30000" dirty="0" smtClean="0">
                <a:solidFill>
                  <a:srgbClr val="002060"/>
                </a:solidFill>
                <a:latin typeface="Tahoma" pitchFamily="34" charset="0"/>
                <a:ea typeface="Tahoma" pitchFamily="34" charset="0"/>
                <a:cs typeface="Tahoma" pitchFamily="34" charset="0"/>
              </a:rPr>
              <a:t>70</a:t>
            </a:r>
            <a:r>
              <a:rPr lang="en-MY" sz="2600" b="0" dirty="0" smtClean="0">
                <a:solidFill>
                  <a:srgbClr val="002060"/>
                </a:solidFill>
                <a:latin typeface="Tahoma" pitchFamily="34" charset="0"/>
                <a:ea typeface="Tahoma" pitchFamily="34" charset="0"/>
                <a:cs typeface="Tahoma" pitchFamily="34" charset="0"/>
              </a:rPr>
              <a:t> </a:t>
            </a:r>
            <a:r>
              <a:rPr lang="en-MY" sz="2600" b="0" dirty="0" smtClean="0">
                <a:solidFill>
                  <a:srgbClr val="FF0000"/>
                </a:solidFill>
                <a:latin typeface="Tahoma" pitchFamily="34" charset="0"/>
                <a:ea typeface="Tahoma" pitchFamily="34" charset="0"/>
                <a:cs typeface="Tahoma" pitchFamily="34" charset="0"/>
              </a:rPr>
              <a:t>He chose David </a:t>
            </a:r>
            <a:r>
              <a:rPr lang="en-MY" sz="2600" b="0" dirty="0" smtClean="0">
                <a:solidFill>
                  <a:srgbClr val="002060"/>
                </a:solidFill>
                <a:latin typeface="Tahoma" pitchFamily="34" charset="0"/>
                <a:ea typeface="Tahoma" pitchFamily="34" charset="0"/>
                <a:cs typeface="Tahoma" pitchFamily="34" charset="0"/>
              </a:rPr>
              <a:t>his servant and took him from the sheep pens; </a:t>
            </a:r>
          </a:p>
          <a:p>
            <a:r>
              <a:rPr lang="en-MY" sz="2600" b="0" baseline="30000" dirty="0" smtClean="0">
                <a:solidFill>
                  <a:srgbClr val="002060"/>
                </a:solidFill>
                <a:latin typeface="Tahoma" pitchFamily="34" charset="0"/>
                <a:ea typeface="Tahoma" pitchFamily="34" charset="0"/>
                <a:cs typeface="Tahoma" pitchFamily="34" charset="0"/>
              </a:rPr>
              <a:t>71</a:t>
            </a:r>
            <a:r>
              <a:rPr lang="en-MY" sz="2600" b="0" dirty="0" smtClean="0">
                <a:solidFill>
                  <a:srgbClr val="002060"/>
                </a:solidFill>
                <a:latin typeface="Tahoma" pitchFamily="34" charset="0"/>
                <a:ea typeface="Tahoma" pitchFamily="34" charset="0"/>
                <a:cs typeface="Tahoma" pitchFamily="34" charset="0"/>
              </a:rPr>
              <a:t> from tending the sheep he brought him</a:t>
            </a:r>
          </a:p>
          <a:p>
            <a:r>
              <a:rPr lang="en-MY" sz="2600" b="0" dirty="0" smtClean="0">
                <a:solidFill>
                  <a:srgbClr val="002060"/>
                </a:solidFill>
                <a:latin typeface="Tahoma" pitchFamily="34" charset="0"/>
                <a:ea typeface="Tahoma" pitchFamily="34" charset="0"/>
                <a:cs typeface="Tahoma" pitchFamily="34" charset="0"/>
              </a:rPr>
              <a:t>to be the shepherd of his people Jacob,</a:t>
            </a:r>
          </a:p>
          <a:p>
            <a:r>
              <a:rPr lang="en-MY" sz="2600" b="0" dirty="0" smtClean="0">
                <a:solidFill>
                  <a:srgbClr val="002060"/>
                </a:solidFill>
                <a:latin typeface="Tahoma" pitchFamily="34" charset="0"/>
                <a:ea typeface="Tahoma" pitchFamily="34" charset="0"/>
                <a:cs typeface="Tahoma" pitchFamily="34" charset="0"/>
              </a:rPr>
              <a:t>of Israel his inheritance. </a:t>
            </a:r>
          </a:p>
          <a:p>
            <a:r>
              <a:rPr lang="en-MY" sz="2600" b="0" baseline="30000" dirty="0" smtClean="0">
                <a:solidFill>
                  <a:srgbClr val="002060"/>
                </a:solidFill>
                <a:latin typeface="Tahoma" pitchFamily="34" charset="0"/>
                <a:ea typeface="Tahoma" pitchFamily="34" charset="0"/>
                <a:cs typeface="Tahoma" pitchFamily="34" charset="0"/>
              </a:rPr>
              <a:t>72</a:t>
            </a:r>
            <a:r>
              <a:rPr lang="en-MY" sz="2600" b="0" dirty="0" smtClean="0">
                <a:solidFill>
                  <a:srgbClr val="002060"/>
                </a:solidFill>
                <a:latin typeface="Tahoma" pitchFamily="34" charset="0"/>
                <a:ea typeface="Tahoma" pitchFamily="34" charset="0"/>
                <a:cs typeface="Tahoma" pitchFamily="34" charset="0"/>
              </a:rPr>
              <a:t> And David shepherded them with </a:t>
            </a:r>
            <a:r>
              <a:rPr lang="en-MY" sz="2600" b="0" dirty="0" smtClean="0">
                <a:solidFill>
                  <a:srgbClr val="FF0000"/>
                </a:solidFill>
                <a:latin typeface="Tahoma" pitchFamily="34" charset="0"/>
                <a:ea typeface="Tahoma" pitchFamily="34" charset="0"/>
                <a:cs typeface="Tahoma" pitchFamily="34" charset="0"/>
              </a:rPr>
              <a:t>integrity of heart</a:t>
            </a:r>
            <a:r>
              <a:rPr lang="en-MY" sz="2600" b="0" dirty="0" smtClean="0">
                <a:solidFill>
                  <a:srgbClr val="002060"/>
                </a:solidFill>
                <a:latin typeface="Tahoma" pitchFamily="34" charset="0"/>
                <a:ea typeface="Tahoma" pitchFamily="34" charset="0"/>
                <a:cs typeface="Tahoma" pitchFamily="34" charset="0"/>
              </a:rPr>
              <a:t>;</a:t>
            </a:r>
          </a:p>
          <a:p>
            <a:r>
              <a:rPr lang="en-MY" sz="2600" b="0" dirty="0" smtClean="0">
                <a:solidFill>
                  <a:srgbClr val="002060"/>
                </a:solidFill>
                <a:latin typeface="Tahoma" pitchFamily="34" charset="0"/>
                <a:ea typeface="Tahoma" pitchFamily="34" charset="0"/>
                <a:cs typeface="Tahoma" pitchFamily="34" charset="0"/>
              </a:rPr>
              <a:t>with </a:t>
            </a:r>
            <a:r>
              <a:rPr lang="en-MY" sz="2600" b="0" dirty="0" smtClean="0">
                <a:solidFill>
                  <a:srgbClr val="FF0000"/>
                </a:solidFill>
                <a:latin typeface="Tahoma" pitchFamily="34" charset="0"/>
                <a:ea typeface="Tahoma" pitchFamily="34" charset="0"/>
                <a:cs typeface="Tahoma" pitchFamily="34" charset="0"/>
              </a:rPr>
              <a:t>skilful</a:t>
            </a:r>
            <a:r>
              <a:rPr lang="en-MY" sz="2600" b="0" dirty="0" smtClean="0">
                <a:solidFill>
                  <a:srgbClr val="002060"/>
                </a:solidFill>
                <a:latin typeface="Tahoma" pitchFamily="34" charset="0"/>
                <a:ea typeface="Tahoma" pitchFamily="34" charset="0"/>
                <a:cs typeface="Tahoma" pitchFamily="34" charset="0"/>
              </a:rPr>
              <a:t> </a:t>
            </a:r>
            <a:r>
              <a:rPr lang="en-MY" sz="2600" b="0" dirty="0" smtClean="0">
                <a:solidFill>
                  <a:srgbClr val="FF0000"/>
                </a:solidFill>
                <a:latin typeface="Tahoma" pitchFamily="34" charset="0"/>
                <a:ea typeface="Tahoma" pitchFamily="34" charset="0"/>
                <a:cs typeface="Tahoma" pitchFamily="34" charset="0"/>
              </a:rPr>
              <a:t>hands</a:t>
            </a:r>
            <a:r>
              <a:rPr lang="en-MY" sz="2600" b="0" dirty="0" smtClean="0">
                <a:solidFill>
                  <a:srgbClr val="002060"/>
                </a:solidFill>
                <a:latin typeface="Tahoma" pitchFamily="34" charset="0"/>
                <a:ea typeface="Tahoma" pitchFamily="34" charset="0"/>
                <a:cs typeface="Tahoma" pitchFamily="34" charset="0"/>
              </a:rPr>
              <a:t> he led them. </a:t>
            </a:r>
            <a:endParaRPr lang="en-MY" sz="2600" b="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www.wordsonimages.com/pics/58194-Leadership+quotes+higest+calli.jpg"/>
          <p:cNvPicPr>
            <a:picLocks noChangeAspect="1" noChangeArrowheads="1"/>
          </p:cNvPicPr>
          <p:nvPr/>
        </p:nvPicPr>
        <p:blipFill>
          <a:blip r:embed="rId2" cstate="print"/>
          <a:srcRect b="6236"/>
          <a:stretch>
            <a:fillRect/>
          </a:stretch>
        </p:blipFill>
        <p:spPr bwMode="auto">
          <a:xfrm>
            <a:off x="1828800" y="990600"/>
            <a:ext cx="5444965" cy="51054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s://s-media-cache-ak0.pinimg.com/736x/b5/e7/9a/b5e79a6b27bb9a540417888453fc0bfd.jpg"/>
          <p:cNvPicPr>
            <a:picLocks noChangeAspect="1" noChangeArrowheads="1"/>
          </p:cNvPicPr>
          <p:nvPr/>
        </p:nvPicPr>
        <p:blipFill>
          <a:blip r:embed="rId2" cstate="print"/>
          <a:srcRect b="10316"/>
          <a:stretch>
            <a:fillRect/>
          </a:stretch>
        </p:blipFill>
        <p:spPr bwMode="auto">
          <a:xfrm>
            <a:off x="2133600" y="1066800"/>
            <a:ext cx="5181599" cy="464701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2051" name="Text Box 10"/>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2052" name="Picture 11"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2053" name="Rectangle 12"/>
          <p:cNvSpPr>
            <a:spLocks noGrp="1" noChangeArrowheads="1"/>
          </p:cNvSpPr>
          <p:nvPr>
            <p:ph type="ctrTitle"/>
          </p:nvPr>
        </p:nvSpPr>
        <p:spPr>
          <a:xfrm>
            <a:off x="609600" y="152400"/>
            <a:ext cx="7772400" cy="990600"/>
          </a:xfrm>
        </p:spPr>
        <p:txBody>
          <a:bodyPr/>
          <a:lstStyle/>
          <a:p>
            <a:pPr eaLnBrk="1" hangingPunct="1"/>
            <a:r>
              <a:rPr lang="en-US" sz="5400" b="1" dirty="0" smtClean="0"/>
              <a:t/>
            </a:r>
            <a:br>
              <a:rPr lang="en-US" sz="5400" b="1" dirty="0" smtClean="0"/>
            </a:br>
            <a:r>
              <a:rPr lang="en-US" sz="4000" b="1" dirty="0" smtClean="0">
                <a:latin typeface="Tahoma" pitchFamily="34" charset="0"/>
                <a:ea typeface="Tahoma" pitchFamily="34" charset="0"/>
                <a:cs typeface="Tahoma" pitchFamily="34" charset="0"/>
              </a:rPr>
              <a:t>Million Leaders Mandate</a:t>
            </a:r>
            <a:br>
              <a:rPr lang="en-US" sz="4000" b="1" dirty="0" smtClean="0">
                <a:latin typeface="Tahoma" pitchFamily="34" charset="0"/>
                <a:ea typeface="Tahoma" pitchFamily="34" charset="0"/>
                <a:cs typeface="Tahoma" pitchFamily="34" charset="0"/>
              </a:rPr>
            </a:br>
            <a:r>
              <a:rPr lang="en-US" sz="4800" b="1" dirty="0" smtClean="0">
                <a:solidFill>
                  <a:srgbClr val="CC9900"/>
                </a:solidFill>
              </a:rPr>
              <a:t/>
            </a:r>
            <a:br>
              <a:rPr lang="en-US" sz="4800" b="1" dirty="0" smtClean="0">
                <a:solidFill>
                  <a:srgbClr val="CC9900"/>
                </a:solidFill>
              </a:rPr>
            </a:br>
            <a:endParaRPr lang="en-US" sz="4800" b="1" dirty="0" smtClean="0">
              <a:solidFill>
                <a:srgbClr val="CC9900"/>
              </a:solidFill>
            </a:endParaRPr>
          </a:p>
        </p:txBody>
      </p:sp>
      <p:sp>
        <p:nvSpPr>
          <p:cNvPr id="2054" name="Rectangle 13"/>
          <p:cNvSpPr>
            <a:spLocks noGrp="1" noChangeArrowheads="1"/>
          </p:cNvSpPr>
          <p:nvPr>
            <p:ph type="subTitle" idx="1"/>
          </p:nvPr>
        </p:nvSpPr>
        <p:spPr>
          <a:xfrm>
            <a:off x="1219200" y="1295400"/>
            <a:ext cx="6400800" cy="838200"/>
          </a:xfrm>
        </p:spPr>
        <p:txBody>
          <a:bodyPr/>
          <a:lstStyle/>
          <a:p>
            <a:pPr eaLnBrk="1" hangingPunct="1"/>
            <a:r>
              <a:rPr lang="en-US" sz="4000" b="1" dirty="0" smtClean="0">
                <a:solidFill>
                  <a:srgbClr val="FF0000"/>
                </a:solidFill>
                <a:latin typeface="Tahoma" pitchFamily="34" charset="0"/>
                <a:ea typeface="Tahoma" pitchFamily="34" charset="0"/>
                <a:cs typeface="Tahoma" pitchFamily="34" charset="0"/>
              </a:rPr>
              <a:t>The Heart of a Leader</a:t>
            </a:r>
          </a:p>
          <a:p>
            <a:pPr eaLnBrk="1" hangingPunct="1"/>
            <a:endParaRPr lang="en-US" sz="4000" b="1" dirty="0" smtClean="0">
              <a:latin typeface="Tahoma" pitchFamily="34" charset="0"/>
              <a:ea typeface="Tahoma" pitchFamily="34" charset="0"/>
              <a:cs typeface="Tahoma" pitchFamily="34" charset="0"/>
            </a:endParaRPr>
          </a:p>
        </p:txBody>
      </p:sp>
      <p:pic>
        <p:nvPicPr>
          <p:cNvPr id="22530" name="Picture 2" descr="http://forgiveandfindpeace.com/wp-content/uploads/2011/12/iStock_000015467390XSmall.jpg"/>
          <p:cNvPicPr>
            <a:picLocks noChangeAspect="1" noChangeArrowheads="1"/>
          </p:cNvPicPr>
          <p:nvPr/>
        </p:nvPicPr>
        <p:blipFill>
          <a:blip r:embed="rId4" cstate="print"/>
          <a:srcRect/>
          <a:stretch>
            <a:fillRect/>
          </a:stretch>
        </p:blipFill>
        <p:spPr bwMode="auto">
          <a:xfrm>
            <a:off x="5638800" y="3688369"/>
            <a:ext cx="3133725" cy="27600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54">
                                            <p:txEl>
                                              <p:pRg st="0" end="0"/>
                                            </p:txEl>
                                          </p:spTgt>
                                        </p:tgtEl>
                                        <p:attrNameLst>
                                          <p:attrName>style.visibility</p:attrName>
                                        </p:attrNameLst>
                                      </p:cBhvr>
                                      <p:to>
                                        <p:strVal val="visible"/>
                                      </p:to>
                                    </p:set>
                                    <p:animEffect transition="in" filter="wipe(down)">
                                      <p:cBhvr>
                                        <p:cTn id="12" dur="500"/>
                                        <p:tgtEl>
                                          <p:spTgt spid="20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ormanrockwell-tripleselfportrait3"/>
          <p:cNvPicPr>
            <a:picLocks noChangeAspect="1" noChangeArrowheads="1"/>
          </p:cNvPicPr>
          <p:nvPr/>
        </p:nvPicPr>
        <p:blipFill>
          <a:blip r:embed="rId2" cstate="print"/>
          <a:srcRect b="31483"/>
          <a:stretch>
            <a:fillRect/>
          </a:stretch>
        </p:blipFill>
        <p:spPr bwMode="auto">
          <a:xfrm>
            <a:off x="179388" y="7938"/>
            <a:ext cx="8748712" cy="685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09600" y="228600"/>
            <a:ext cx="7772400" cy="990600"/>
          </a:xfrm>
        </p:spPr>
        <p:txBody>
          <a:bodyPr/>
          <a:lstStyle/>
          <a:p>
            <a:pPr eaLnBrk="1" hangingPunct="1"/>
            <a:r>
              <a:rPr lang="en-US" b="1" dirty="0" smtClean="0">
                <a:latin typeface="Tahoma" pitchFamily="34" charset="0"/>
                <a:ea typeface="Tahoma" pitchFamily="34" charset="0"/>
                <a:cs typeface="Tahoma" pitchFamily="34" charset="0"/>
              </a:rPr>
              <a:t>The Heart of a Leader</a:t>
            </a:r>
          </a:p>
        </p:txBody>
      </p:sp>
      <p:sp>
        <p:nvSpPr>
          <p:cNvPr id="4099" name="Rectangle 3"/>
          <p:cNvSpPr>
            <a:spLocks noGrp="1" noChangeArrowheads="1"/>
          </p:cNvSpPr>
          <p:nvPr>
            <p:ph type="subTitle" idx="1"/>
          </p:nvPr>
        </p:nvSpPr>
        <p:spPr>
          <a:xfrm>
            <a:off x="1295400" y="2133600"/>
            <a:ext cx="6400800" cy="1219200"/>
          </a:xfrm>
        </p:spPr>
        <p:txBody>
          <a:bodyPr/>
          <a:lstStyle/>
          <a:p>
            <a:pPr eaLnBrk="1" hangingPunct="1"/>
            <a:r>
              <a:rPr lang="en-US" dirty="0" smtClean="0">
                <a:latin typeface="Tahoma" pitchFamily="34" charset="0"/>
                <a:ea typeface="Tahoma" pitchFamily="34" charset="0"/>
                <a:cs typeface="Tahoma" pitchFamily="34" charset="0"/>
              </a:rPr>
              <a:t>Developing the Qualities that Set Leaders Apart from Others</a:t>
            </a:r>
          </a:p>
        </p:txBody>
      </p:sp>
      <p:pic>
        <p:nvPicPr>
          <p:cNvPr id="4100"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4101"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4102" name="Picture 6"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4103" name="Text Box 7"/>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4104" name="Picture 8"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pic>
        <p:nvPicPr>
          <p:cNvPr id="9" name="Picture 2" descr="http://forgiveandfindpeace.com/wp-content/uploads/2011/12/iStock_000015467390XSmall.jpg"/>
          <p:cNvPicPr>
            <a:picLocks noChangeAspect="1" noChangeArrowheads="1"/>
          </p:cNvPicPr>
          <p:nvPr/>
        </p:nvPicPr>
        <p:blipFill>
          <a:blip r:embed="rId4" cstate="print"/>
          <a:srcRect/>
          <a:stretch>
            <a:fillRect/>
          </a:stretch>
        </p:blipFill>
        <p:spPr bwMode="auto">
          <a:xfrm>
            <a:off x="5791200" y="3886200"/>
            <a:ext cx="3133725" cy="27600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ipe(up)">
                                      <p:cBhvr>
                                        <p:cTn id="7" dur="5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0" y="1295400"/>
            <a:ext cx="7772400" cy="914400"/>
          </a:xfrm>
        </p:spPr>
        <p:txBody>
          <a:bodyPr/>
          <a:lstStyle/>
          <a:p>
            <a:pPr algn="l" eaLnBrk="1" hangingPunct="1"/>
            <a:r>
              <a:rPr lang="en-US" sz="3600" dirty="0" smtClean="0">
                <a:latin typeface="Tahoma" pitchFamily="34" charset="0"/>
                <a:ea typeface="Tahoma" pitchFamily="34" charset="0"/>
                <a:cs typeface="Tahoma" pitchFamily="34" charset="0"/>
              </a:rPr>
              <a:t>The Leader God Uses . . .</a:t>
            </a:r>
          </a:p>
        </p:txBody>
      </p:sp>
      <p:sp>
        <p:nvSpPr>
          <p:cNvPr id="6147" name="Rectangle 3"/>
          <p:cNvSpPr>
            <a:spLocks noGrp="1" noChangeArrowheads="1"/>
          </p:cNvSpPr>
          <p:nvPr>
            <p:ph type="body" idx="1"/>
          </p:nvPr>
        </p:nvSpPr>
        <p:spPr>
          <a:xfrm>
            <a:off x="762000" y="2514600"/>
            <a:ext cx="6553200" cy="1219200"/>
          </a:xfrm>
        </p:spPr>
        <p:txBody>
          <a:bodyPr/>
          <a:lstStyle/>
          <a:p>
            <a:pPr marL="1216025" lvl="1" indent="-533400" eaLnBrk="1" hangingPunct="1">
              <a:buFontTx/>
              <a:buAutoNum type="arabicPeriod"/>
            </a:pPr>
            <a:r>
              <a:rPr lang="en-US" sz="3600" dirty="0" smtClean="0">
                <a:latin typeface="Tahoma" pitchFamily="34" charset="0"/>
                <a:ea typeface="Tahoma" pitchFamily="34" charset="0"/>
                <a:cs typeface="Tahoma" pitchFamily="34" charset="0"/>
              </a:rPr>
              <a:t>HAS A GREAT </a:t>
            </a:r>
            <a:r>
              <a:rPr lang="en-US" sz="3600" u="sng" dirty="0" smtClean="0">
                <a:solidFill>
                  <a:srgbClr val="008000"/>
                </a:solidFill>
                <a:latin typeface="Tahoma" pitchFamily="34" charset="0"/>
                <a:ea typeface="Tahoma" pitchFamily="34" charset="0"/>
                <a:cs typeface="Tahoma" pitchFamily="34" charset="0"/>
              </a:rPr>
              <a:t>PURPOSE</a:t>
            </a:r>
            <a:r>
              <a:rPr lang="en-US" sz="3600" dirty="0" smtClean="0">
                <a:solidFill>
                  <a:srgbClr val="669900"/>
                </a:solidFill>
                <a:latin typeface="Tahoma" pitchFamily="34" charset="0"/>
                <a:ea typeface="Tahoma" pitchFamily="34" charset="0"/>
                <a:cs typeface="Tahoma" pitchFamily="34" charset="0"/>
              </a:rPr>
              <a:t> </a:t>
            </a:r>
            <a:r>
              <a:rPr lang="en-US" sz="3600" dirty="0" smtClean="0">
                <a:latin typeface="Tahoma" pitchFamily="34" charset="0"/>
                <a:ea typeface="Tahoma" pitchFamily="34" charset="0"/>
                <a:cs typeface="Tahoma" pitchFamily="34" charset="0"/>
              </a:rPr>
              <a:t>IN LIFE.</a:t>
            </a:r>
          </a:p>
          <a:p>
            <a:pPr marL="460375" indent="-460375" eaLnBrk="1" hangingPunct="1">
              <a:buFontTx/>
              <a:buNone/>
            </a:pPr>
            <a:endParaRPr lang="en-US" sz="3600" u="sng" dirty="0" smtClean="0">
              <a:latin typeface="Verdana" pitchFamily="34" charset="0"/>
            </a:endParaRPr>
          </a:p>
          <a:p>
            <a:pPr marL="460375" indent="-460375" eaLnBrk="1" hangingPunct="1">
              <a:buFontTx/>
              <a:buNone/>
            </a:pPr>
            <a:endParaRPr lang="en-US" sz="2800" dirty="0" smtClean="0">
              <a:latin typeface="Verdana" pitchFamily="34" charset="0"/>
            </a:endParaRPr>
          </a:p>
        </p:txBody>
      </p:sp>
      <p:pic>
        <p:nvPicPr>
          <p:cNvPr id="5124"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5125"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5126" name="Picture 6"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5127" name="Text Box 7"/>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5128" name="Picture 8"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6153" name="Text Box 9"/>
          <p:cNvSpPr txBox="1">
            <a:spLocks noChangeArrowheads="1"/>
          </p:cNvSpPr>
          <p:nvPr/>
        </p:nvSpPr>
        <p:spPr bwMode="auto">
          <a:xfrm>
            <a:off x="533400" y="304800"/>
            <a:ext cx="8305800" cy="646331"/>
          </a:xfrm>
          <a:prstGeom prst="rect">
            <a:avLst/>
          </a:prstGeom>
          <a:noFill/>
          <a:ln w="9525">
            <a:noFill/>
            <a:miter lim="800000"/>
            <a:headEnd/>
            <a:tailEnd/>
          </a:ln>
        </p:spPr>
        <p:txBody>
          <a:bodyPr>
            <a:spAutoFit/>
          </a:bodyPr>
          <a:lstStyle/>
          <a:p>
            <a:pPr algn="ctr">
              <a:spcBef>
                <a:spcPct val="50000"/>
              </a:spcBef>
            </a:pPr>
            <a:r>
              <a:rPr lang="en-US" sz="3600" dirty="0">
                <a:latin typeface="Tahoma" pitchFamily="34" charset="0"/>
                <a:ea typeface="Tahoma" pitchFamily="34" charset="0"/>
                <a:cs typeface="Tahoma" pitchFamily="34" charset="0"/>
              </a:rPr>
              <a:t>PREPARING OUR HEARTS</a:t>
            </a:r>
          </a:p>
        </p:txBody>
      </p:sp>
      <p:pic>
        <p:nvPicPr>
          <p:cNvPr id="19458" name="Picture 2" descr="http://inprogressonline.com/ipo/wp-content/uploads/2013/05/iStock_000006492912Medium.jpg"/>
          <p:cNvPicPr>
            <a:picLocks noChangeAspect="1" noChangeArrowheads="1"/>
          </p:cNvPicPr>
          <p:nvPr/>
        </p:nvPicPr>
        <p:blipFill>
          <a:blip r:embed="rId4" cstate="print"/>
          <a:srcRect/>
          <a:stretch>
            <a:fillRect/>
          </a:stretch>
        </p:blipFill>
        <p:spPr bwMode="auto">
          <a:xfrm>
            <a:off x="5181600" y="3505200"/>
            <a:ext cx="3676650" cy="2844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dissolve">
                                      <p:cBhvr>
                                        <p:cTn id="7" dur="500"/>
                                        <p:tgtEl>
                                          <p:spTgt spid="6153"/>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wd">
                                    <p:tmPct val="100000"/>
                                  </p:iterate>
                                  <p:childTnLst>
                                    <p:set>
                                      <p:cBhvr>
                                        <p:cTn id="10" dur="1" fill="hold">
                                          <p:stCondLst>
                                            <p:cond delay="0"/>
                                          </p:stCondLst>
                                        </p:cTn>
                                        <p:tgtEl>
                                          <p:spTgt spid="6146">
                                            <p:txEl>
                                              <p:pRg st="0" end="0"/>
                                            </p:txEl>
                                          </p:spTgt>
                                        </p:tgtEl>
                                        <p:attrNameLst>
                                          <p:attrName>style.visibility</p:attrName>
                                        </p:attrNameLst>
                                      </p:cBhvr>
                                      <p:to>
                                        <p:strVal val="visible"/>
                                      </p:to>
                                    </p:set>
                                    <p:anim calcmode="lin" valueType="num">
                                      <p:cBhvr additive="base">
                                        <p:cTn id="11" dur="300" fill="hold"/>
                                        <p:tgtEl>
                                          <p:spTgt spid="6146">
                                            <p:txEl>
                                              <p:pRg st="0" end="0"/>
                                            </p:txEl>
                                          </p:spTgt>
                                        </p:tgtEl>
                                        <p:attrNameLst>
                                          <p:attrName>ppt_x</p:attrName>
                                        </p:attrNameLst>
                                      </p:cBhvr>
                                      <p:tavLst>
                                        <p:tav tm="0">
                                          <p:val>
                                            <p:strVal val="#ppt_x"/>
                                          </p:val>
                                        </p:tav>
                                        <p:tav tm="100000">
                                          <p:val>
                                            <p:strVal val="#ppt_x"/>
                                          </p:val>
                                        </p:tav>
                                      </p:tavLst>
                                    </p:anim>
                                    <p:anim calcmode="lin" valueType="num">
                                      <p:cBhvr additive="base">
                                        <p:cTn id="12" dur="300" fill="hold"/>
                                        <p:tgtEl>
                                          <p:spTgt spid="614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147">
                                            <p:txEl>
                                              <p:pRg st="0" end="0"/>
                                            </p:txEl>
                                          </p:spTgt>
                                        </p:tgtEl>
                                        <p:attrNameLst>
                                          <p:attrName>style.visibility</p:attrName>
                                        </p:attrNameLst>
                                      </p:cBhvr>
                                      <p:to>
                                        <p:strVal val="visible"/>
                                      </p:to>
                                    </p:set>
                                    <p:animEffect transition="in" filter="dissolve">
                                      <p:cBhvr>
                                        <p:cTn id="17" dur="500"/>
                                        <p:tgtEl>
                                          <p:spTgt spid="614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458"/>
                                        </p:tgtEl>
                                        <p:attrNameLst>
                                          <p:attrName>style.visibility</p:attrName>
                                        </p:attrNameLst>
                                      </p:cBhvr>
                                      <p:to>
                                        <p:strVal val="visible"/>
                                      </p:to>
                                    </p:set>
                                    <p:animEffect transition="in" filter="blinds(horizontal)">
                                      <p:cBhvr>
                                        <p:cTn id="2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advAuto="0"/>
      <p:bldP spid="6147" grpId="0" build="p" autoUpdateAnimBg="0"/>
      <p:bldP spid="615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vimeocdn.com/video/451877403_640.jpg"/>
          <p:cNvPicPr>
            <a:picLocks noChangeAspect="1" noChangeArrowheads="1"/>
          </p:cNvPicPr>
          <p:nvPr/>
        </p:nvPicPr>
        <p:blipFill>
          <a:blip r:embed="rId2" cstate="print"/>
          <a:srcRect r="2812"/>
          <a:stretch>
            <a:fillRect/>
          </a:stretch>
        </p:blipFill>
        <p:spPr bwMode="auto">
          <a:xfrm>
            <a:off x="152400" y="152400"/>
            <a:ext cx="5922870" cy="3429001"/>
          </a:xfrm>
          <a:prstGeom prst="rect">
            <a:avLst/>
          </a:prstGeom>
          <a:noFill/>
        </p:spPr>
      </p:pic>
      <p:pic>
        <p:nvPicPr>
          <p:cNvPr id="2052" name="Picture 4" descr="http://celebratingeverydaylife.com/wp-content/uploads/2015/02/store-slide-moses.jpg"/>
          <p:cNvPicPr>
            <a:picLocks noChangeAspect="1" noChangeArrowheads="1"/>
          </p:cNvPicPr>
          <p:nvPr/>
        </p:nvPicPr>
        <p:blipFill>
          <a:blip r:embed="rId3" cstate="print"/>
          <a:srcRect/>
          <a:stretch>
            <a:fillRect/>
          </a:stretch>
        </p:blipFill>
        <p:spPr bwMode="auto">
          <a:xfrm>
            <a:off x="4191000" y="533400"/>
            <a:ext cx="4724400" cy="3393584"/>
          </a:xfrm>
          <a:prstGeom prst="rect">
            <a:avLst/>
          </a:prstGeom>
          <a:noFill/>
        </p:spPr>
      </p:pic>
      <p:pic>
        <p:nvPicPr>
          <p:cNvPr id="2054" name="Picture 6" descr="http://i2.wp.com/media-cache-ec0.pinimg.com/736x/aa/45/a5/aa45a5482e23fe59636c5107fdfa46ef.jpg?resize=468%2C449"/>
          <p:cNvPicPr>
            <a:picLocks noChangeAspect="1" noChangeArrowheads="1"/>
          </p:cNvPicPr>
          <p:nvPr/>
        </p:nvPicPr>
        <p:blipFill>
          <a:blip r:embed="rId4" cstate="print"/>
          <a:srcRect/>
          <a:stretch>
            <a:fillRect/>
          </a:stretch>
        </p:blipFill>
        <p:spPr bwMode="auto">
          <a:xfrm>
            <a:off x="228600" y="3275785"/>
            <a:ext cx="3733800" cy="3582215"/>
          </a:xfrm>
          <a:prstGeom prst="rect">
            <a:avLst/>
          </a:prstGeom>
          <a:noFill/>
        </p:spPr>
      </p:pic>
      <p:pic>
        <p:nvPicPr>
          <p:cNvPr id="2056" name="Picture 8" descr="http://images.sharefaith.com/images/3/1283189890768_13/slide-02.jpg"/>
          <p:cNvPicPr>
            <a:picLocks noChangeAspect="1" noChangeArrowheads="1"/>
          </p:cNvPicPr>
          <p:nvPr/>
        </p:nvPicPr>
        <p:blipFill>
          <a:blip r:embed="rId5" cstate="print"/>
          <a:srcRect l="38400" t="17600" r="7200" b="16000"/>
          <a:stretch>
            <a:fillRect/>
          </a:stretch>
        </p:blipFill>
        <p:spPr bwMode="auto">
          <a:xfrm>
            <a:off x="4495800" y="2819400"/>
            <a:ext cx="4145280" cy="37947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linds(horizontal)">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wipe(down)">
                                      <p:cBhvr>
                                        <p:cTn id="12" dur="5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56"/>
                                        </p:tgtEl>
                                        <p:attrNameLst>
                                          <p:attrName>style.visibility</p:attrName>
                                        </p:attrNameLst>
                                      </p:cBhvr>
                                      <p:to>
                                        <p:strVal val="visible"/>
                                      </p:to>
                                    </p:set>
                                    <p:animEffect transition="in" filter="wipe(left)">
                                      <p:cBhvr>
                                        <p:cTn id="17"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6147"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6148" name="Picture 6"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6149" name="Text Box 7"/>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6150" name="Picture 8"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7177" name="Rectangle 9"/>
          <p:cNvSpPr>
            <a:spLocks noChangeArrowheads="1"/>
          </p:cNvSpPr>
          <p:nvPr/>
        </p:nvSpPr>
        <p:spPr bwMode="auto">
          <a:xfrm>
            <a:off x="1295400" y="0"/>
            <a:ext cx="7543800" cy="5909310"/>
          </a:xfrm>
          <a:prstGeom prst="rect">
            <a:avLst/>
          </a:prstGeom>
          <a:noFill/>
          <a:ln w="9525">
            <a:noFill/>
            <a:miter lim="800000"/>
            <a:headEnd/>
            <a:tailEnd/>
          </a:ln>
        </p:spPr>
        <p:txBody>
          <a:bodyPr wrap="square">
            <a:spAutoFit/>
          </a:bodyPr>
          <a:lstStyle/>
          <a:p>
            <a:pPr>
              <a:lnSpc>
                <a:spcPct val="90000"/>
              </a:lnSpc>
              <a:spcBef>
                <a:spcPct val="50000"/>
              </a:spcBef>
            </a:pPr>
            <a:r>
              <a:rPr lang="en-US" sz="2800" dirty="0">
                <a:solidFill>
                  <a:srgbClr val="008000"/>
                </a:solidFill>
                <a:latin typeface="Tahoma" pitchFamily="34" charset="0"/>
                <a:ea typeface="Tahoma" pitchFamily="34" charset="0"/>
                <a:cs typeface="Tahoma" pitchFamily="34" charset="0"/>
              </a:rPr>
              <a:t>Do you know your God-given purpose?</a:t>
            </a:r>
            <a:r>
              <a:rPr lang="en-US" sz="2800" dirty="0">
                <a:solidFill>
                  <a:schemeClr val="tx1"/>
                </a:solidFill>
                <a:latin typeface="Tahoma" pitchFamily="34" charset="0"/>
                <a:ea typeface="Tahoma" pitchFamily="34" charset="0"/>
                <a:cs typeface="Tahoma" pitchFamily="34" charset="0"/>
              </a:rPr>
              <a:t>  </a:t>
            </a:r>
          </a:p>
          <a:p>
            <a:pPr>
              <a:lnSpc>
                <a:spcPct val="90000"/>
              </a:lnSpc>
              <a:spcBef>
                <a:spcPct val="50000"/>
              </a:spcBef>
            </a:pPr>
            <a:r>
              <a:rPr lang="en-US" sz="2800" b="0" dirty="0" smtClean="0">
                <a:solidFill>
                  <a:schemeClr val="tx1"/>
                </a:solidFill>
                <a:latin typeface="Tahoma" pitchFamily="34" charset="0"/>
                <a:ea typeface="Tahoma" pitchFamily="34" charset="0"/>
                <a:cs typeface="Tahoma" pitchFamily="34" charset="0"/>
              </a:rPr>
              <a:t>You </a:t>
            </a:r>
            <a:r>
              <a:rPr lang="en-US" sz="2800" b="0" dirty="0">
                <a:solidFill>
                  <a:schemeClr val="tx1"/>
                </a:solidFill>
                <a:latin typeface="Tahoma" pitchFamily="34" charset="0"/>
                <a:ea typeface="Tahoma" pitchFamily="34" charset="0"/>
                <a:cs typeface="Tahoma" pitchFamily="34" charset="0"/>
              </a:rPr>
              <a:t>must answer these questions: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are your burdens?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are your spiritual gifts?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are your natural talents?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are your desires and passions?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do others affirm about you?</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are your dreams and visions?</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What’s most fulfilling to you?</a:t>
            </a:r>
          </a:p>
          <a:p>
            <a:pPr>
              <a:lnSpc>
                <a:spcPct val="90000"/>
              </a:lnSpc>
              <a:spcBef>
                <a:spcPct val="50000"/>
              </a:spcBef>
              <a:buFontTx/>
              <a:buAutoNum type="alphaLcPeriod"/>
            </a:pPr>
            <a:r>
              <a:rPr lang="en-US" sz="2800" b="0" dirty="0">
                <a:solidFill>
                  <a:schemeClr val="tx1"/>
                </a:solidFill>
                <a:latin typeface="Tahoma" pitchFamily="34" charset="0"/>
                <a:ea typeface="Tahoma" pitchFamily="34" charset="0"/>
                <a:cs typeface="Tahoma" pitchFamily="34" charset="0"/>
              </a:rPr>
              <a:t> What opportunities are in front of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wipe(left)">
                                      <p:cBhvr>
                                        <p:cTn id="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3"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7171" name="Text Box 4"/>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7172" name="Picture 5"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7173" name="Text Box 6"/>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7174" name="Picture 7"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8201" name="Rectangle 9"/>
          <p:cNvSpPr>
            <a:spLocks noGrp="1" noChangeArrowheads="1"/>
          </p:cNvSpPr>
          <p:nvPr>
            <p:ph type="title"/>
          </p:nvPr>
        </p:nvSpPr>
        <p:spPr>
          <a:xfrm>
            <a:off x="609600" y="914400"/>
            <a:ext cx="7772400" cy="990600"/>
          </a:xfrm>
        </p:spPr>
        <p:txBody>
          <a:bodyPr/>
          <a:lstStyle/>
          <a:p>
            <a:pPr marL="630238" indent="-630238" algn="l" eaLnBrk="1" hangingPunct="1"/>
            <a:r>
              <a:rPr lang="en-US" sz="3200" dirty="0" smtClean="0">
                <a:latin typeface="Tahoma" pitchFamily="34" charset="0"/>
                <a:ea typeface="Tahoma" pitchFamily="34" charset="0"/>
                <a:cs typeface="Tahoma" pitchFamily="34" charset="0"/>
              </a:rPr>
              <a:t>2. HAS BY GOD’S GRACE, REMOVED ANY </a:t>
            </a:r>
            <a:r>
              <a:rPr lang="en-US" sz="3200" b="1" u="sng" dirty="0" smtClean="0">
                <a:solidFill>
                  <a:srgbClr val="008000"/>
                </a:solidFill>
                <a:latin typeface="Tahoma" pitchFamily="34" charset="0"/>
                <a:ea typeface="Tahoma" pitchFamily="34" charset="0"/>
                <a:cs typeface="Tahoma" pitchFamily="34" charset="0"/>
              </a:rPr>
              <a:t>HINDRANCE</a:t>
            </a:r>
            <a:r>
              <a:rPr lang="en-US" sz="3200" b="1" dirty="0" smtClean="0">
                <a:solidFill>
                  <a:srgbClr val="669900"/>
                </a:solidFill>
                <a:latin typeface="Tahoma" pitchFamily="34" charset="0"/>
                <a:ea typeface="Tahoma" pitchFamily="34" charset="0"/>
                <a:cs typeface="Tahoma" pitchFamily="34" charset="0"/>
              </a:rPr>
              <a:t> </a:t>
            </a:r>
            <a:r>
              <a:rPr lang="en-US" sz="3200" dirty="0" smtClean="0">
                <a:latin typeface="Tahoma" pitchFamily="34" charset="0"/>
                <a:ea typeface="Tahoma" pitchFamily="34" charset="0"/>
                <a:cs typeface="Tahoma" pitchFamily="34" charset="0"/>
              </a:rPr>
              <a:t>FROM HIS LIFE.</a:t>
            </a:r>
          </a:p>
        </p:txBody>
      </p:sp>
      <p:sp>
        <p:nvSpPr>
          <p:cNvPr id="8202" name="Rectangle 10"/>
          <p:cNvSpPr>
            <a:spLocks noGrp="1" noChangeArrowheads="1"/>
          </p:cNvSpPr>
          <p:nvPr>
            <p:ph type="body" idx="1"/>
          </p:nvPr>
        </p:nvSpPr>
        <p:spPr>
          <a:xfrm>
            <a:off x="2057400" y="3886200"/>
            <a:ext cx="6477000" cy="2286000"/>
          </a:xfrm>
        </p:spPr>
        <p:txBody>
          <a:bodyPr/>
          <a:lstStyle/>
          <a:p>
            <a:pPr marL="609600" indent="-609600" eaLnBrk="1" hangingPunct="1">
              <a:buFontTx/>
              <a:buNone/>
            </a:pPr>
            <a:r>
              <a:rPr lang="en-US" sz="2600" b="1" dirty="0" smtClean="0">
                <a:latin typeface="Tahoma" pitchFamily="34" charset="0"/>
                <a:ea typeface="Tahoma" pitchFamily="34" charset="0"/>
                <a:cs typeface="Tahoma" pitchFamily="34" charset="0"/>
              </a:rPr>
              <a:t>Character…</a:t>
            </a:r>
          </a:p>
          <a:p>
            <a:pPr marL="609600" indent="-609600" eaLnBrk="1" hangingPunct="1">
              <a:buFontTx/>
              <a:buAutoNum type="alphaLcPeriod"/>
            </a:pPr>
            <a:r>
              <a:rPr lang="en-US" sz="2600" dirty="0" smtClean="0">
                <a:latin typeface="Tahoma" pitchFamily="34" charset="0"/>
                <a:ea typeface="Tahoma" pitchFamily="34" charset="0"/>
                <a:cs typeface="Tahoma" pitchFamily="34" charset="0"/>
              </a:rPr>
              <a:t>Communicates </a:t>
            </a:r>
            <a:r>
              <a:rPr lang="en-US" sz="2600" dirty="0" smtClean="0">
                <a:solidFill>
                  <a:srgbClr val="FF0000"/>
                </a:solidFill>
                <a:latin typeface="Tahoma" pitchFamily="34" charset="0"/>
                <a:ea typeface="Tahoma" pitchFamily="34" charset="0"/>
                <a:cs typeface="Tahoma" pitchFamily="34" charset="0"/>
              </a:rPr>
              <a:t>CREDIBILITY</a:t>
            </a:r>
            <a:r>
              <a:rPr lang="en-US" sz="2600" dirty="0" smtClean="0">
                <a:latin typeface="Tahoma" pitchFamily="34" charset="0"/>
                <a:ea typeface="Tahoma" pitchFamily="34" charset="0"/>
                <a:cs typeface="Tahoma" pitchFamily="34" charset="0"/>
              </a:rPr>
              <a:t>.</a:t>
            </a:r>
          </a:p>
          <a:p>
            <a:pPr marL="609600" indent="-609600" eaLnBrk="1" hangingPunct="1">
              <a:buFontTx/>
              <a:buAutoNum type="alphaLcPeriod"/>
            </a:pPr>
            <a:r>
              <a:rPr lang="en-US" sz="2600" dirty="0" smtClean="0">
                <a:latin typeface="Tahoma" pitchFamily="34" charset="0"/>
                <a:ea typeface="Tahoma" pitchFamily="34" charset="0"/>
                <a:cs typeface="Tahoma" pitchFamily="34" charset="0"/>
              </a:rPr>
              <a:t>Harnesses </a:t>
            </a:r>
            <a:r>
              <a:rPr lang="en-US" sz="2600" dirty="0" smtClean="0">
                <a:solidFill>
                  <a:srgbClr val="FF0000"/>
                </a:solidFill>
                <a:latin typeface="Tahoma" pitchFamily="34" charset="0"/>
                <a:ea typeface="Tahoma" pitchFamily="34" charset="0"/>
                <a:cs typeface="Tahoma" pitchFamily="34" charset="0"/>
              </a:rPr>
              <a:t>RESPECT</a:t>
            </a:r>
            <a:r>
              <a:rPr lang="en-US" sz="2600" dirty="0" smtClean="0">
                <a:latin typeface="Tahoma" pitchFamily="34" charset="0"/>
                <a:ea typeface="Tahoma" pitchFamily="34" charset="0"/>
                <a:cs typeface="Tahoma" pitchFamily="34" charset="0"/>
              </a:rPr>
              <a:t>.</a:t>
            </a:r>
          </a:p>
          <a:p>
            <a:pPr marL="609600" indent="-609600" eaLnBrk="1" hangingPunct="1">
              <a:buFontTx/>
              <a:buAutoNum type="alphaLcPeriod"/>
            </a:pPr>
            <a:r>
              <a:rPr lang="en-US" sz="2600" dirty="0" smtClean="0">
                <a:latin typeface="Tahoma" pitchFamily="34" charset="0"/>
                <a:ea typeface="Tahoma" pitchFamily="34" charset="0"/>
                <a:cs typeface="Tahoma" pitchFamily="34" charset="0"/>
              </a:rPr>
              <a:t>Creates </a:t>
            </a:r>
            <a:r>
              <a:rPr lang="en-US" sz="2600" dirty="0" smtClean="0">
                <a:solidFill>
                  <a:srgbClr val="FF0000"/>
                </a:solidFill>
                <a:latin typeface="Tahoma" pitchFamily="34" charset="0"/>
                <a:ea typeface="Tahoma" pitchFamily="34" charset="0"/>
                <a:cs typeface="Tahoma" pitchFamily="34" charset="0"/>
              </a:rPr>
              <a:t>CONSISTENCY</a:t>
            </a:r>
            <a:r>
              <a:rPr lang="en-US" sz="2600" dirty="0" smtClean="0">
                <a:latin typeface="Tahoma" pitchFamily="34" charset="0"/>
                <a:ea typeface="Tahoma" pitchFamily="34" charset="0"/>
                <a:cs typeface="Tahoma" pitchFamily="34" charset="0"/>
              </a:rPr>
              <a:t>.</a:t>
            </a:r>
          </a:p>
          <a:p>
            <a:pPr marL="609600" indent="-609600" eaLnBrk="1" hangingPunct="1">
              <a:buFontTx/>
              <a:buAutoNum type="alphaLcPeriod"/>
            </a:pPr>
            <a:r>
              <a:rPr lang="en-US" sz="2600" dirty="0" smtClean="0">
                <a:latin typeface="Tahoma" pitchFamily="34" charset="0"/>
                <a:ea typeface="Tahoma" pitchFamily="34" charset="0"/>
                <a:cs typeface="Tahoma" pitchFamily="34" charset="0"/>
              </a:rPr>
              <a:t>Earns </a:t>
            </a:r>
            <a:r>
              <a:rPr lang="en-US" sz="2600" dirty="0" smtClean="0">
                <a:solidFill>
                  <a:srgbClr val="FF0000"/>
                </a:solidFill>
                <a:latin typeface="Tahoma" pitchFamily="34" charset="0"/>
                <a:ea typeface="Tahoma" pitchFamily="34" charset="0"/>
                <a:cs typeface="Tahoma" pitchFamily="34" charset="0"/>
              </a:rPr>
              <a:t>TRUST</a:t>
            </a:r>
            <a:r>
              <a:rPr lang="en-US" sz="2600" dirty="0" smtClean="0">
                <a:latin typeface="Tahoma" pitchFamily="34" charset="0"/>
                <a:ea typeface="Tahoma" pitchFamily="34" charset="0"/>
                <a:cs typeface="Tahoma" pitchFamily="34" charset="0"/>
              </a:rPr>
              <a:t>.</a:t>
            </a:r>
          </a:p>
        </p:txBody>
      </p:sp>
      <p:sp>
        <p:nvSpPr>
          <p:cNvPr id="7177" name="Text Box 11"/>
          <p:cNvSpPr txBox="1">
            <a:spLocks noChangeArrowheads="1"/>
          </p:cNvSpPr>
          <p:nvPr/>
        </p:nvSpPr>
        <p:spPr bwMode="auto">
          <a:xfrm>
            <a:off x="228600" y="22860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
        <p:nvSpPr>
          <p:cNvPr id="8204" name="AutoShape 12"/>
          <p:cNvSpPr>
            <a:spLocks noChangeArrowheads="1"/>
          </p:cNvSpPr>
          <p:nvPr/>
        </p:nvSpPr>
        <p:spPr bwMode="auto">
          <a:xfrm>
            <a:off x="1295400" y="2286000"/>
            <a:ext cx="2133600" cy="1219200"/>
          </a:xfrm>
          <a:prstGeom prst="chevron">
            <a:avLst>
              <a:gd name="adj" fmla="val 42308"/>
            </a:avLst>
          </a:prstGeom>
          <a:solidFill>
            <a:srgbClr val="99CCFF"/>
          </a:solidFill>
          <a:ln w="28575">
            <a:solidFill>
              <a:srgbClr val="3366FF"/>
            </a:solidFill>
            <a:miter lim="800000"/>
            <a:headEnd/>
            <a:tailEnd/>
          </a:ln>
        </p:spPr>
        <p:txBody>
          <a:bodyPr wrap="none" anchor="ctr"/>
          <a:lstStyle/>
          <a:p>
            <a:pPr algn="ctr"/>
            <a:r>
              <a:rPr lang="en-US" sz="2400" dirty="0">
                <a:solidFill>
                  <a:schemeClr val="bg1"/>
                </a:solidFill>
                <a:latin typeface="Tahoma" pitchFamily="34" charset="0"/>
                <a:ea typeface="Tahoma" pitchFamily="34" charset="0"/>
                <a:cs typeface="Tahoma" pitchFamily="34" charset="0"/>
              </a:rPr>
              <a:t>Leave</a:t>
            </a:r>
          </a:p>
          <a:p>
            <a:pPr algn="ctr"/>
            <a:r>
              <a:rPr lang="en-US" sz="2400" dirty="0">
                <a:solidFill>
                  <a:schemeClr val="bg1"/>
                </a:solidFill>
                <a:latin typeface="Tahoma" pitchFamily="34" charset="0"/>
                <a:ea typeface="Tahoma" pitchFamily="34" charset="0"/>
                <a:cs typeface="Tahoma" pitchFamily="34" charset="0"/>
              </a:rPr>
              <a:t>the</a:t>
            </a:r>
          </a:p>
          <a:p>
            <a:pPr algn="ctr"/>
            <a:r>
              <a:rPr lang="en-US" sz="2400" dirty="0">
                <a:solidFill>
                  <a:schemeClr val="bg1"/>
                </a:solidFill>
                <a:latin typeface="Tahoma" pitchFamily="34" charset="0"/>
                <a:ea typeface="Tahoma" pitchFamily="34" charset="0"/>
                <a:cs typeface="Tahoma" pitchFamily="34" charset="0"/>
              </a:rPr>
              <a:t>Past</a:t>
            </a:r>
          </a:p>
        </p:txBody>
      </p:sp>
      <p:sp>
        <p:nvSpPr>
          <p:cNvPr id="8205" name="AutoShape 13"/>
          <p:cNvSpPr>
            <a:spLocks noChangeArrowheads="1"/>
          </p:cNvSpPr>
          <p:nvPr/>
        </p:nvSpPr>
        <p:spPr bwMode="auto">
          <a:xfrm>
            <a:off x="3124200" y="2286000"/>
            <a:ext cx="2133600" cy="1219200"/>
          </a:xfrm>
          <a:prstGeom prst="chevron">
            <a:avLst>
              <a:gd name="adj" fmla="val 42308"/>
            </a:avLst>
          </a:prstGeom>
          <a:solidFill>
            <a:srgbClr val="00FF00"/>
          </a:solidFill>
          <a:ln w="38100">
            <a:solidFill>
              <a:srgbClr val="339966"/>
            </a:solidFill>
            <a:miter lim="800000"/>
            <a:headEnd/>
            <a:tailEnd/>
          </a:ln>
        </p:spPr>
        <p:txBody>
          <a:bodyPr wrap="none" anchor="ctr"/>
          <a:lstStyle/>
          <a:p>
            <a:pPr algn="ctr"/>
            <a:r>
              <a:rPr lang="en-US" sz="2400" dirty="0">
                <a:solidFill>
                  <a:schemeClr val="bg1"/>
                </a:solidFill>
                <a:latin typeface="Tahoma" pitchFamily="34" charset="0"/>
                <a:ea typeface="Tahoma" pitchFamily="34" charset="0"/>
                <a:cs typeface="Tahoma" pitchFamily="34" charset="0"/>
              </a:rPr>
              <a:t>Live</a:t>
            </a:r>
          </a:p>
          <a:p>
            <a:pPr algn="ctr"/>
            <a:r>
              <a:rPr lang="en-US" sz="2400" dirty="0">
                <a:solidFill>
                  <a:schemeClr val="bg1"/>
                </a:solidFill>
                <a:latin typeface="Tahoma" pitchFamily="34" charset="0"/>
                <a:ea typeface="Tahoma" pitchFamily="34" charset="0"/>
                <a:cs typeface="Tahoma" pitchFamily="34" charset="0"/>
              </a:rPr>
              <a:t>in the</a:t>
            </a:r>
          </a:p>
          <a:p>
            <a:pPr algn="ctr"/>
            <a:r>
              <a:rPr lang="en-US" sz="2400" dirty="0">
                <a:solidFill>
                  <a:schemeClr val="bg1"/>
                </a:solidFill>
                <a:latin typeface="Tahoma" pitchFamily="34" charset="0"/>
                <a:ea typeface="Tahoma" pitchFamily="34" charset="0"/>
                <a:cs typeface="Tahoma" pitchFamily="34" charset="0"/>
              </a:rPr>
              <a:t>Present</a:t>
            </a:r>
          </a:p>
        </p:txBody>
      </p:sp>
      <p:sp>
        <p:nvSpPr>
          <p:cNvPr id="8206" name="AutoShape 14"/>
          <p:cNvSpPr>
            <a:spLocks noChangeArrowheads="1"/>
          </p:cNvSpPr>
          <p:nvPr/>
        </p:nvSpPr>
        <p:spPr bwMode="auto">
          <a:xfrm>
            <a:off x="4953000" y="2286000"/>
            <a:ext cx="2209800" cy="1219200"/>
          </a:xfrm>
          <a:prstGeom prst="chevron">
            <a:avLst>
              <a:gd name="adj" fmla="val 42308"/>
            </a:avLst>
          </a:prstGeom>
          <a:solidFill>
            <a:srgbClr val="FFCC00"/>
          </a:solidFill>
          <a:ln w="38100">
            <a:solidFill>
              <a:srgbClr val="FF6600"/>
            </a:solidFill>
            <a:miter lim="800000"/>
            <a:headEnd/>
            <a:tailEnd/>
          </a:ln>
        </p:spPr>
        <p:txBody>
          <a:bodyPr wrap="none" anchor="ctr"/>
          <a:lstStyle/>
          <a:p>
            <a:pPr algn="ctr"/>
            <a:r>
              <a:rPr lang="en-US" sz="2400" dirty="0">
                <a:solidFill>
                  <a:schemeClr val="bg1"/>
                </a:solidFill>
                <a:latin typeface="Tahoma" pitchFamily="34" charset="0"/>
                <a:ea typeface="Tahoma" pitchFamily="34" charset="0"/>
                <a:cs typeface="Tahoma" pitchFamily="34" charset="0"/>
              </a:rPr>
              <a:t>Look</a:t>
            </a:r>
          </a:p>
          <a:p>
            <a:pPr algn="ctr"/>
            <a:r>
              <a:rPr lang="en-US" sz="2400" dirty="0">
                <a:solidFill>
                  <a:schemeClr val="bg1"/>
                </a:solidFill>
                <a:latin typeface="Tahoma" pitchFamily="34" charset="0"/>
                <a:ea typeface="Tahoma" pitchFamily="34" charset="0"/>
                <a:cs typeface="Tahoma" pitchFamily="34" charset="0"/>
              </a:rPr>
              <a:t>to the</a:t>
            </a:r>
          </a:p>
          <a:p>
            <a:pPr algn="ctr"/>
            <a:r>
              <a:rPr lang="en-US" sz="2400" dirty="0">
                <a:solidFill>
                  <a:schemeClr val="bg1"/>
                </a:solidFill>
                <a:latin typeface="Tahoma" pitchFamily="34" charset="0"/>
                <a:ea typeface="Tahoma" pitchFamily="34" charset="0"/>
                <a:cs typeface="Tahoma" pitchFamily="34" charset="0"/>
              </a:rPr>
              <a:t>Potential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201"/>
                                        </p:tgtEl>
                                        <p:attrNameLst>
                                          <p:attrName>style.visibility</p:attrName>
                                        </p:attrNameLst>
                                      </p:cBhvr>
                                      <p:to>
                                        <p:strVal val="visible"/>
                                      </p:to>
                                    </p:set>
                                    <p:animEffect transition="in" filter="dissolve">
                                      <p:cBhvr>
                                        <p:cTn id="7" dur="500"/>
                                        <p:tgtEl>
                                          <p:spTgt spid="8201"/>
                                        </p:tgtEl>
                                      </p:cBhvr>
                                    </p:animEffect>
                                  </p:childTnLst>
                                </p:cTn>
                              </p:par>
                            </p:childTnLst>
                          </p:cTn>
                        </p:par>
                        <p:par>
                          <p:cTn id="8" fill="hold">
                            <p:stCondLst>
                              <p:cond delay="500"/>
                            </p:stCondLst>
                            <p:childTnLst>
                              <p:par>
                                <p:cTn id="9" presetID="17" presetClass="entr" presetSubtype="8" fill="hold" grpId="0" nodeType="afterEffect">
                                  <p:stCondLst>
                                    <p:cond delay="0"/>
                                  </p:stCondLst>
                                  <p:childTnLst>
                                    <p:set>
                                      <p:cBhvr>
                                        <p:cTn id="10" dur="1" fill="hold">
                                          <p:stCondLst>
                                            <p:cond delay="0"/>
                                          </p:stCondLst>
                                        </p:cTn>
                                        <p:tgtEl>
                                          <p:spTgt spid="8204"/>
                                        </p:tgtEl>
                                        <p:attrNameLst>
                                          <p:attrName>style.visibility</p:attrName>
                                        </p:attrNameLst>
                                      </p:cBhvr>
                                      <p:to>
                                        <p:strVal val="visible"/>
                                      </p:to>
                                    </p:set>
                                    <p:anim calcmode="lin" valueType="num">
                                      <p:cBhvr>
                                        <p:cTn id="11" dur="500" fill="hold"/>
                                        <p:tgtEl>
                                          <p:spTgt spid="8204"/>
                                        </p:tgtEl>
                                        <p:attrNameLst>
                                          <p:attrName>ppt_x</p:attrName>
                                        </p:attrNameLst>
                                      </p:cBhvr>
                                      <p:tavLst>
                                        <p:tav tm="0">
                                          <p:val>
                                            <p:strVal val="#ppt_x-#ppt_w/2"/>
                                          </p:val>
                                        </p:tav>
                                        <p:tav tm="100000">
                                          <p:val>
                                            <p:strVal val="#ppt_x"/>
                                          </p:val>
                                        </p:tav>
                                      </p:tavLst>
                                    </p:anim>
                                    <p:anim calcmode="lin" valueType="num">
                                      <p:cBhvr>
                                        <p:cTn id="12" dur="500" fill="hold"/>
                                        <p:tgtEl>
                                          <p:spTgt spid="8204"/>
                                        </p:tgtEl>
                                        <p:attrNameLst>
                                          <p:attrName>ppt_y</p:attrName>
                                        </p:attrNameLst>
                                      </p:cBhvr>
                                      <p:tavLst>
                                        <p:tav tm="0">
                                          <p:val>
                                            <p:strVal val="#ppt_y"/>
                                          </p:val>
                                        </p:tav>
                                        <p:tav tm="100000">
                                          <p:val>
                                            <p:strVal val="#ppt_y"/>
                                          </p:val>
                                        </p:tav>
                                      </p:tavLst>
                                    </p:anim>
                                    <p:anim calcmode="lin" valueType="num">
                                      <p:cBhvr>
                                        <p:cTn id="13" dur="500" fill="hold"/>
                                        <p:tgtEl>
                                          <p:spTgt spid="8204"/>
                                        </p:tgtEl>
                                        <p:attrNameLst>
                                          <p:attrName>ppt_w</p:attrName>
                                        </p:attrNameLst>
                                      </p:cBhvr>
                                      <p:tavLst>
                                        <p:tav tm="0">
                                          <p:val>
                                            <p:fltVal val="0"/>
                                          </p:val>
                                        </p:tav>
                                        <p:tav tm="100000">
                                          <p:val>
                                            <p:strVal val="#ppt_w"/>
                                          </p:val>
                                        </p:tav>
                                      </p:tavLst>
                                    </p:anim>
                                    <p:anim calcmode="lin" valueType="num">
                                      <p:cBhvr>
                                        <p:cTn id="14" dur="500" fill="hold"/>
                                        <p:tgtEl>
                                          <p:spTgt spid="8204"/>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7" presetClass="entr" presetSubtype="8" fill="hold" grpId="0" nodeType="afterEffect">
                                  <p:stCondLst>
                                    <p:cond delay="0"/>
                                  </p:stCondLst>
                                  <p:childTnLst>
                                    <p:set>
                                      <p:cBhvr>
                                        <p:cTn id="17" dur="1" fill="hold">
                                          <p:stCondLst>
                                            <p:cond delay="0"/>
                                          </p:stCondLst>
                                        </p:cTn>
                                        <p:tgtEl>
                                          <p:spTgt spid="8205"/>
                                        </p:tgtEl>
                                        <p:attrNameLst>
                                          <p:attrName>style.visibility</p:attrName>
                                        </p:attrNameLst>
                                      </p:cBhvr>
                                      <p:to>
                                        <p:strVal val="visible"/>
                                      </p:to>
                                    </p:set>
                                    <p:anim calcmode="lin" valueType="num">
                                      <p:cBhvr>
                                        <p:cTn id="18" dur="500" fill="hold"/>
                                        <p:tgtEl>
                                          <p:spTgt spid="8205"/>
                                        </p:tgtEl>
                                        <p:attrNameLst>
                                          <p:attrName>ppt_x</p:attrName>
                                        </p:attrNameLst>
                                      </p:cBhvr>
                                      <p:tavLst>
                                        <p:tav tm="0">
                                          <p:val>
                                            <p:strVal val="#ppt_x-#ppt_w/2"/>
                                          </p:val>
                                        </p:tav>
                                        <p:tav tm="100000">
                                          <p:val>
                                            <p:strVal val="#ppt_x"/>
                                          </p:val>
                                        </p:tav>
                                      </p:tavLst>
                                    </p:anim>
                                    <p:anim calcmode="lin" valueType="num">
                                      <p:cBhvr>
                                        <p:cTn id="19" dur="500" fill="hold"/>
                                        <p:tgtEl>
                                          <p:spTgt spid="8205"/>
                                        </p:tgtEl>
                                        <p:attrNameLst>
                                          <p:attrName>ppt_y</p:attrName>
                                        </p:attrNameLst>
                                      </p:cBhvr>
                                      <p:tavLst>
                                        <p:tav tm="0">
                                          <p:val>
                                            <p:strVal val="#ppt_y"/>
                                          </p:val>
                                        </p:tav>
                                        <p:tav tm="100000">
                                          <p:val>
                                            <p:strVal val="#ppt_y"/>
                                          </p:val>
                                        </p:tav>
                                      </p:tavLst>
                                    </p:anim>
                                    <p:anim calcmode="lin" valueType="num">
                                      <p:cBhvr>
                                        <p:cTn id="20" dur="500" fill="hold"/>
                                        <p:tgtEl>
                                          <p:spTgt spid="8205"/>
                                        </p:tgtEl>
                                        <p:attrNameLst>
                                          <p:attrName>ppt_w</p:attrName>
                                        </p:attrNameLst>
                                      </p:cBhvr>
                                      <p:tavLst>
                                        <p:tav tm="0">
                                          <p:val>
                                            <p:fltVal val="0"/>
                                          </p:val>
                                        </p:tav>
                                        <p:tav tm="100000">
                                          <p:val>
                                            <p:strVal val="#ppt_w"/>
                                          </p:val>
                                        </p:tav>
                                      </p:tavLst>
                                    </p:anim>
                                    <p:anim calcmode="lin" valueType="num">
                                      <p:cBhvr>
                                        <p:cTn id="21" dur="500" fill="hold"/>
                                        <p:tgtEl>
                                          <p:spTgt spid="8205"/>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7" presetClass="entr" presetSubtype="8" fill="hold" grpId="0" nodeType="afterEffect">
                                  <p:stCondLst>
                                    <p:cond delay="0"/>
                                  </p:stCondLst>
                                  <p:childTnLst>
                                    <p:set>
                                      <p:cBhvr>
                                        <p:cTn id="24" dur="1" fill="hold">
                                          <p:stCondLst>
                                            <p:cond delay="0"/>
                                          </p:stCondLst>
                                        </p:cTn>
                                        <p:tgtEl>
                                          <p:spTgt spid="8206"/>
                                        </p:tgtEl>
                                        <p:attrNameLst>
                                          <p:attrName>style.visibility</p:attrName>
                                        </p:attrNameLst>
                                      </p:cBhvr>
                                      <p:to>
                                        <p:strVal val="visible"/>
                                      </p:to>
                                    </p:set>
                                    <p:anim calcmode="lin" valueType="num">
                                      <p:cBhvr>
                                        <p:cTn id="25" dur="500" fill="hold"/>
                                        <p:tgtEl>
                                          <p:spTgt spid="8206"/>
                                        </p:tgtEl>
                                        <p:attrNameLst>
                                          <p:attrName>ppt_x</p:attrName>
                                        </p:attrNameLst>
                                      </p:cBhvr>
                                      <p:tavLst>
                                        <p:tav tm="0">
                                          <p:val>
                                            <p:strVal val="#ppt_x-#ppt_w/2"/>
                                          </p:val>
                                        </p:tav>
                                        <p:tav tm="100000">
                                          <p:val>
                                            <p:strVal val="#ppt_x"/>
                                          </p:val>
                                        </p:tav>
                                      </p:tavLst>
                                    </p:anim>
                                    <p:anim calcmode="lin" valueType="num">
                                      <p:cBhvr>
                                        <p:cTn id="26" dur="500" fill="hold"/>
                                        <p:tgtEl>
                                          <p:spTgt spid="8206"/>
                                        </p:tgtEl>
                                        <p:attrNameLst>
                                          <p:attrName>ppt_y</p:attrName>
                                        </p:attrNameLst>
                                      </p:cBhvr>
                                      <p:tavLst>
                                        <p:tav tm="0">
                                          <p:val>
                                            <p:strVal val="#ppt_y"/>
                                          </p:val>
                                        </p:tav>
                                        <p:tav tm="100000">
                                          <p:val>
                                            <p:strVal val="#ppt_y"/>
                                          </p:val>
                                        </p:tav>
                                      </p:tavLst>
                                    </p:anim>
                                    <p:anim calcmode="lin" valueType="num">
                                      <p:cBhvr>
                                        <p:cTn id="27" dur="500" fill="hold"/>
                                        <p:tgtEl>
                                          <p:spTgt spid="8206"/>
                                        </p:tgtEl>
                                        <p:attrNameLst>
                                          <p:attrName>ppt_w</p:attrName>
                                        </p:attrNameLst>
                                      </p:cBhvr>
                                      <p:tavLst>
                                        <p:tav tm="0">
                                          <p:val>
                                            <p:fltVal val="0"/>
                                          </p:val>
                                        </p:tav>
                                        <p:tav tm="100000">
                                          <p:val>
                                            <p:strVal val="#ppt_w"/>
                                          </p:val>
                                        </p:tav>
                                      </p:tavLst>
                                    </p:anim>
                                    <p:anim calcmode="lin" valueType="num">
                                      <p:cBhvr>
                                        <p:cTn id="28" dur="500" fill="hold"/>
                                        <p:tgtEl>
                                          <p:spTgt spid="820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202"/>
                                        </p:tgtEl>
                                        <p:attrNameLst>
                                          <p:attrName>style.visibility</p:attrName>
                                        </p:attrNameLst>
                                      </p:cBhvr>
                                      <p:to>
                                        <p:strVal val="visible"/>
                                      </p:to>
                                    </p:set>
                                    <p:animEffect transition="in" filter="wipe(left)">
                                      <p:cBhvr>
                                        <p:cTn id="33" dur="500"/>
                                        <p:tgtEl>
                                          <p:spTgt spid="8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autoUpdateAnimBg="0"/>
      <p:bldP spid="8202" grpId="0" autoUpdateAnimBg="0"/>
      <p:bldP spid="8204" grpId="0" animBg="1"/>
      <p:bldP spid="8205" grpId="0" animBg="1"/>
      <p:bldP spid="820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lobal Leadership Crisis"/>
          <p:cNvPicPr>
            <a:picLocks noChangeAspect="1" noChangeArrowheads="1"/>
          </p:cNvPicPr>
          <p:nvPr/>
        </p:nvPicPr>
        <p:blipFill>
          <a:blip r:embed="rId2" cstate="print"/>
          <a:srcRect/>
          <a:stretch>
            <a:fillRect/>
          </a:stretch>
        </p:blipFill>
        <p:spPr bwMode="auto">
          <a:xfrm>
            <a:off x="990600" y="1066800"/>
            <a:ext cx="7097714" cy="5410200"/>
          </a:xfrm>
          <a:prstGeom prst="rect">
            <a:avLst/>
          </a:prstGeom>
          <a:noFill/>
          <a:ln w="9525">
            <a:noFill/>
            <a:miter lim="800000"/>
            <a:headEnd/>
            <a:tailEnd/>
          </a:ln>
        </p:spPr>
      </p:pic>
      <p:sp>
        <p:nvSpPr>
          <p:cNvPr id="8201" name="Text Box 9"/>
          <p:cNvSpPr txBox="1">
            <a:spLocks noChangeArrowheads="1"/>
          </p:cNvSpPr>
          <p:nvPr/>
        </p:nvSpPr>
        <p:spPr bwMode="auto">
          <a:xfrm>
            <a:off x="304800" y="304800"/>
            <a:ext cx="8382000" cy="665162"/>
          </a:xfrm>
          <a:prstGeom prst="rect">
            <a:avLst/>
          </a:prstGeom>
          <a:noFill/>
          <a:ln w="9525">
            <a:noFill/>
            <a:miter lim="800000"/>
            <a:headEnd/>
            <a:tailEnd/>
          </a:ln>
          <a:effectLst/>
        </p:spPr>
        <p:txBody>
          <a:bodyPr>
            <a:spAutoFit/>
          </a:bodyPr>
          <a:lstStyle/>
          <a:p>
            <a:pPr algn="ctr">
              <a:spcBef>
                <a:spcPct val="50000"/>
              </a:spcBef>
            </a:pPr>
            <a:r>
              <a:rPr lang="en-US" sz="3200" dirty="0">
                <a:latin typeface="Arial Black" pitchFamily="19" charset="0"/>
              </a:rPr>
              <a:t>The Global Leadership Crisis</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201"/>
                                        </p:tgtEl>
                                        <p:attrNameLst>
                                          <p:attrName>style.visibility</p:attrName>
                                        </p:attrNameLst>
                                      </p:cBhvr>
                                      <p:to>
                                        <p:strVal val="visible"/>
                                      </p:to>
                                    </p:set>
                                    <p:animEffect transition="in" filter="dissolve">
                                      <p:cBhvr>
                                        <p:cTn id="7" dur="500"/>
                                        <p:tgtEl>
                                          <p:spTgt spid="820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200"/>
                                        </p:tgtEl>
                                        <p:attrNameLst>
                                          <p:attrName>style.visibility</p:attrName>
                                        </p:attrNameLst>
                                      </p:cBhvr>
                                      <p:to>
                                        <p:strVal val="visible"/>
                                      </p:to>
                                    </p:set>
                                    <p:animEffect transition="in" filter="dissolve">
                                      <p:cBhvr>
                                        <p:cTn id="12"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assets.jw.org/assets/m/ijw12bc/502012424/ijw12bc_id-502012424.art/502012424_univ_lsr_lg.jpg"/>
          <p:cNvPicPr>
            <a:picLocks noChangeAspect="1" noChangeArrowheads="1"/>
          </p:cNvPicPr>
          <p:nvPr/>
        </p:nvPicPr>
        <p:blipFill>
          <a:blip r:embed="rId2" cstate="print"/>
          <a:srcRect/>
          <a:stretch>
            <a:fillRect/>
          </a:stretch>
        </p:blipFill>
        <p:spPr bwMode="auto">
          <a:xfrm>
            <a:off x="152400" y="2286000"/>
            <a:ext cx="5791200" cy="2895600"/>
          </a:xfrm>
          <a:prstGeom prst="rect">
            <a:avLst/>
          </a:prstGeom>
          <a:noFill/>
        </p:spPr>
      </p:pic>
      <p:pic>
        <p:nvPicPr>
          <p:cNvPr id="38916" name="Picture 4" descr="https://biblicaljoy.files.wordpress.com/2010/09/apostle-paul-citizen-of-hea.jpg"/>
          <p:cNvPicPr>
            <a:picLocks noChangeAspect="1" noChangeArrowheads="1"/>
          </p:cNvPicPr>
          <p:nvPr/>
        </p:nvPicPr>
        <p:blipFill>
          <a:blip r:embed="rId3" cstate="print"/>
          <a:srcRect/>
          <a:stretch>
            <a:fillRect/>
          </a:stretch>
        </p:blipFill>
        <p:spPr bwMode="auto">
          <a:xfrm>
            <a:off x="6096000" y="2057400"/>
            <a:ext cx="2867025" cy="3419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s-media-cache-ak0.pinimg.com/736x/3d/50/73/3d5073b8751a1caeda58d2b2f656897f.jpg"/>
          <p:cNvPicPr>
            <a:picLocks noChangeAspect="1" noChangeArrowheads="1"/>
          </p:cNvPicPr>
          <p:nvPr/>
        </p:nvPicPr>
        <p:blipFill>
          <a:blip r:embed="rId2" cstate="print"/>
          <a:srcRect t="8348"/>
          <a:stretch>
            <a:fillRect/>
          </a:stretch>
        </p:blipFill>
        <p:spPr bwMode="auto">
          <a:xfrm>
            <a:off x="1905000" y="0"/>
            <a:ext cx="5314950" cy="686168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838200" y="304800"/>
            <a:ext cx="8001000" cy="3352800"/>
          </a:xfrm>
        </p:spPr>
        <p:txBody>
          <a:bodyPr/>
          <a:lstStyle/>
          <a:p>
            <a:pPr marL="609600" indent="-609600" eaLnBrk="1" hangingPunct="1">
              <a:buFontTx/>
              <a:buNone/>
            </a:pPr>
            <a:r>
              <a:rPr lang="en-US" sz="2800" b="1" dirty="0" smtClean="0">
                <a:latin typeface="Tahoma" pitchFamily="34" charset="0"/>
                <a:ea typeface="Tahoma" pitchFamily="34" charset="0"/>
                <a:cs typeface="Tahoma" pitchFamily="34" charset="0"/>
              </a:rPr>
              <a:t>Leaders must choose to:</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Develop personal </a:t>
            </a:r>
            <a:r>
              <a:rPr lang="en-US" sz="2800" dirty="0" smtClean="0">
                <a:solidFill>
                  <a:srgbClr val="FF0000"/>
                </a:solidFill>
                <a:latin typeface="Tahoma" pitchFamily="34" charset="0"/>
                <a:ea typeface="Tahoma" pitchFamily="34" charset="0"/>
                <a:cs typeface="Tahoma" pitchFamily="34" charset="0"/>
              </a:rPr>
              <a:t>DISCIPLINE</a:t>
            </a:r>
            <a:r>
              <a:rPr lang="en-US" sz="2800" dirty="0" smtClean="0">
                <a:latin typeface="Tahoma" pitchFamily="34" charset="0"/>
                <a:ea typeface="Tahoma" pitchFamily="34" charset="0"/>
                <a:cs typeface="Tahoma" pitchFamily="34" charset="0"/>
              </a:rPr>
              <a:t>.</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Develop a personal </a:t>
            </a:r>
            <a:r>
              <a:rPr lang="en-US" sz="2800" dirty="0" smtClean="0">
                <a:solidFill>
                  <a:srgbClr val="FF0000"/>
                </a:solidFill>
                <a:latin typeface="Tahoma" pitchFamily="34" charset="0"/>
                <a:ea typeface="Tahoma" pitchFamily="34" charset="0"/>
                <a:cs typeface="Tahoma" pitchFamily="34" charset="0"/>
              </a:rPr>
              <a:t>SECURITY</a:t>
            </a:r>
            <a:r>
              <a:rPr lang="en-US" sz="2800" dirty="0" smtClean="0">
                <a:latin typeface="Tahoma" pitchFamily="34" charset="0"/>
                <a:ea typeface="Tahoma" pitchFamily="34" charset="0"/>
                <a:cs typeface="Tahoma" pitchFamily="34" charset="0"/>
              </a:rPr>
              <a:t> and </a:t>
            </a:r>
            <a:r>
              <a:rPr lang="en-US" sz="2800" dirty="0" smtClean="0">
                <a:solidFill>
                  <a:srgbClr val="FF0000"/>
                </a:solidFill>
                <a:latin typeface="Tahoma" pitchFamily="34" charset="0"/>
                <a:ea typeface="Tahoma" pitchFamily="34" charset="0"/>
                <a:cs typeface="Tahoma" pitchFamily="34" charset="0"/>
              </a:rPr>
              <a:t>IDENTITY</a:t>
            </a:r>
            <a:r>
              <a:rPr lang="en-US" sz="2800" dirty="0" smtClean="0">
                <a:latin typeface="Tahoma" pitchFamily="34" charset="0"/>
                <a:ea typeface="Tahoma" pitchFamily="34" charset="0"/>
                <a:cs typeface="Tahoma" pitchFamily="34" charset="0"/>
              </a:rPr>
              <a:t>.</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Develop </a:t>
            </a:r>
            <a:r>
              <a:rPr lang="en-US" sz="2800" dirty="0" smtClean="0">
                <a:solidFill>
                  <a:srgbClr val="FF0000"/>
                </a:solidFill>
                <a:latin typeface="Tahoma" pitchFamily="34" charset="0"/>
                <a:ea typeface="Tahoma" pitchFamily="34" charset="0"/>
                <a:cs typeface="Tahoma" pitchFamily="34" charset="0"/>
              </a:rPr>
              <a:t>PERSONAL CONVICTIONS</a:t>
            </a:r>
            <a:r>
              <a:rPr lang="en-US" sz="2800" dirty="0" smtClean="0">
                <a:latin typeface="Tahoma" pitchFamily="34" charset="0"/>
                <a:ea typeface="Tahoma" pitchFamily="34" charset="0"/>
                <a:cs typeface="Tahoma" pitchFamily="34" charset="0"/>
              </a:rPr>
              <a:t>, </a:t>
            </a:r>
            <a:r>
              <a:rPr lang="en-US" sz="2800" dirty="0" smtClean="0">
                <a:solidFill>
                  <a:srgbClr val="FF0000"/>
                </a:solidFill>
                <a:latin typeface="Tahoma" pitchFamily="34" charset="0"/>
                <a:ea typeface="Tahoma" pitchFamily="34" charset="0"/>
                <a:cs typeface="Tahoma" pitchFamily="34" charset="0"/>
              </a:rPr>
              <a:t>VALUES</a:t>
            </a:r>
            <a:r>
              <a:rPr lang="en-US" sz="2800" dirty="0" smtClean="0">
                <a:latin typeface="Tahoma" pitchFamily="34" charset="0"/>
                <a:ea typeface="Tahoma" pitchFamily="34" charset="0"/>
                <a:cs typeface="Tahoma" pitchFamily="34" charset="0"/>
              </a:rPr>
              <a:t> and </a:t>
            </a:r>
            <a:r>
              <a:rPr lang="en-US" sz="2800" dirty="0" smtClean="0">
                <a:solidFill>
                  <a:srgbClr val="FF0000"/>
                </a:solidFill>
                <a:latin typeface="Tahoma" pitchFamily="34" charset="0"/>
                <a:ea typeface="Tahoma" pitchFamily="34" charset="0"/>
                <a:cs typeface="Tahoma" pitchFamily="34" charset="0"/>
              </a:rPr>
              <a:t>ETHICS</a:t>
            </a:r>
            <a:r>
              <a:rPr lang="en-US" sz="2800" dirty="0" smtClean="0">
                <a:latin typeface="Tahoma" pitchFamily="34" charset="0"/>
                <a:ea typeface="Tahoma" pitchFamily="34" charset="0"/>
                <a:cs typeface="Tahoma" pitchFamily="34" charset="0"/>
              </a:rPr>
              <a:t>.</a:t>
            </a:r>
          </a:p>
          <a:p>
            <a:pPr marL="609600" indent="-609600" eaLnBrk="1" hangingPunct="1"/>
            <a:endParaRPr lang="en-US" sz="2800" dirty="0" smtClean="0">
              <a:latin typeface="Verdana" pitchFamily="34" charset="0"/>
            </a:endParaRPr>
          </a:p>
        </p:txBody>
      </p:sp>
      <p:pic>
        <p:nvPicPr>
          <p:cNvPr id="8195"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8196"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8197" name="Picture 6"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8198" name="Text Box 7"/>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8199" name="Picture 8"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9228" name="Puzzle3"/>
          <p:cNvSpPr>
            <a:spLocks noEditPoints="1" noChangeArrowheads="1"/>
          </p:cNvSpPr>
          <p:nvPr/>
        </p:nvSpPr>
        <p:spPr bwMode="auto">
          <a:xfrm>
            <a:off x="7267575" y="3124200"/>
            <a:ext cx="1436688" cy="18621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33318475 h 21600"/>
              <a:gd name="T10" fmla="*/ 203624444 w 21600"/>
              <a:gd name="T11" fmla="*/ 2147483647 h 21600"/>
              <a:gd name="T12" fmla="*/ 2147483647 w 21600"/>
              <a:gd name="T13" fmla="*/ 2147483647 h 21600"/>
              <a:gd name="T14" fmla="*/ 203624444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273 w 21600"/>
              <a:gd name="T25" fmla="*/ 7719 h 21600"/>
              <a:gd name="T26" fmla="*/ 19149 w 21600"/>
              <a:gd name="T27" fmla="*/ 202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r>
              <a:rPr lang="en-US" sz="1400"/>
              <a:t>Integrity</a:t>
            </a:r>
          </a:p>
        </p:txBody>
      </p:sp>
      <p:sp>
        <p:nvSpPr>
          <p:cNvPr id="9229" name="Puzzle2"/>
          <p:cNvSpPr>
            <a:spLocks noEditPoints="1" noChangeArrowheads="1"/>
          </p:cNvSpPr>
          <p:nvPr/>
        </p:nvSpPr>
        <p:spPr bwMode="auto">
          <a:xfrm>
            <a:off x="6848475" y="4481513"/>
            <a:ext cx="2295525" cy="1697037"/>
          </a:xfrm>
          <a:custGeom>
            <a:avLst/>
            <a:gdLst>
              <a:gd name="T0" fmla="*/ 1320298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13579910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5388 w 21600"/>
              <a:gd name="T25" fmla="*/ 6742 h 21600"/>
              <a:gd name="T26" fmla="*/ 16177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r>
              <a:rPr lang="en-US" sz="1400"/>
              <a:t>Intensity</a:t>
            </a:r>
          </a:p>
        </p:txBody>
      </p:sp>
      <p:sp>
        <p:nvSpPr>
          <p:cNvPr id="9230" name="Puzzle4"/>
          <p:cNvSpPr>
            <a:spLocks noEditPoints="1" noChangeArrowheads="1"/>
          </p:cNvSpPr>
          <p:nvPr/>
        </p:nvSpPr>
        <p:spPr bwMode="auto">
          <a:xfrm>
            <a:off x="5961063" y="4459288"/>
            <a:ext cx="1382712" cy="2170112"/>
          </a:xfrm>
          <a:custGeom>
            <a:avLst/>
            <a:gdLst>
              <a:gd name="T0" fmla="*/ 2147483647 w 21600"/>
              <a:gd name="T1" fmla="*/ 2147483647 h 21600"/>
              <a:gd name="T2" fmla="*/ 118833523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11153672 h 21600"/>
              <a:gd name="T14" fmla="*/ 118833523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r>
              <a:rPr lang="en-US" sz="1400"/>
              <a:t>Intimacy</a:t>
            </a:r>
          </a:p>
        </p:txBody>
      </p:sp>
      <p:sp>
        <p:nvSpPr>
          <p:cNvPr id="9231" name="Puzzle1"/>
          <p:cNvSpPr>
            <a:spLocks noEditPoints="1" noChangeArrowheads="1"/>
          </p:cNvSpPr>
          <p:nvPr/>
        </p:nvSpPr>
        <p:spPr bwMode="auto">
          <a:xfrm>
            <a:off x="5486400" y="3687763"/>
            <a:ext cx="2322513" cy="1292225"/>
          </a:xfrm>
          <a:custGeom>
            <a:avLst/>
            <a:gdLst>
              <a:gd name="T0" fmla="*/ 2147483647 w 21600"/>
              <a:gd name="T1" fmla="*/ 2147483647 h 21600"/>
              <a:gd name="T2" fmla="*/ 2147483647 w 21600"/>
              <a:gd name="T3" fmla="*/ 111555620 h 21600"/>
              <a:gd name="T4" fmla="*/ 2147483647 w 21600"/>
              <a:gd name="T5" fmla="*/ 183283564 h 21600"/>
              <a:gd name="T6" fmla="*/ 2147483647 w 21600"/>
              <a:gd name="T7" fmla="*/ 2147483647 h 21600"/>
              <a:gd name="T8" fmla="*/ 2147483647 w 21600"/>
              <a:gd name="T9" fmla="*/ 2147483647 h 21600"/>
              <a:gd name="T10" fmla="*/ 2147483647 w 21600"/>
              <a:gd name="T11" fmla="*/ 1865823380 h 21600"/>
              <a:gd name="T12" fmla="*/ 2147483647 w 21600"/>
              <a:gd name="T13" fmla="*/ 2141178720 h 21600"/>
              <a:gd name="T14" fmla="*/ 69610877 w 21600"/>
              <a:gd name="T15" fmla="*/ 2141178720 h 21600"/>
              <a:gd name="T16" fmla="*/ 0 60000 65536"/>
              <a:gd name="T17" fmla="*/ 0 60000 65536"/>
              <a:gd name="T18" fmla="*/ 0 60000 65536"/>
              <a:gd name="T19" fmla="*/ 0 60000 65536"/>
              <a:gd name="T20" fmla="*/ 0 60000 65536"/>
              <a:gd name="T21" fmla="*/ 0 60000 65536"/>
              <a:gd name="T22" fmla="*/ 0 60000 65536"/>
              <a:gd name="T23" fmla="*/ 0 60000 65536"/>
              <a:gd name="T24" fmla="*/ 6086 w 21600"/>
              <a:gd name="T25" fmla="*/ 2569 h 21600"/>
              <a:gd name="T26" fmla="*/ 16132 w 21600"/>
              <a:gd name="T27" fmla="*/ 195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sz="1800"/>
          </a:p>
          <a:p>
            <a:r>
              <a:rPr lang="en-US" sz="1400"/>
              <a:t>Identity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500"/>
                                        <p:tgtEl>
                                          <p:spTgt spid="921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19">
                                            <p:txEl>
                                              <p:pRg st="1" end="1"/>
                                            </p:txEl>
                                          </p:spTgt>
                                        </p:tgtEl>
                                        <p:attrNameLst>
                                          <p:attrName>style.visibility</p:attrName>
                                        </p:attrNameLst>
                                      </p:cBhvr>
                                      <p:to>
                                        <p:strVal val="visible"/>
                                      </p:to>
                                    </p:set>
                                    <p:animEffect transition="in" filter="wipe(left)">
                                      <p:cBhvr>
                                        <p:cTn id="10" dur="500"/>
                                        <p:tgtEl>
                                          <p:spTgt spid="921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Effect transition="in" filter="wipe(left)">
                                      <p:cBhvr>
                                        <p:cTn id="13" dur="500"/>
                                        <p:tgtEl>
                                          <p:spTgt spid="921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219">
                                            <p:txEl>
                                              <p:pRg st="3" end="3"/>
                                            </p:txEl>
                                          </p:spTgt>
                                        </p:tgtEl>
                                        <p:attrNameLst>
                                          <p:attrName>style.visibility</p:attrName>
                                        </p:attrNameLst>
                                      </p:cBhvr>
                                      <p:to>
                                        <p:strVal val="visible"/>
                                      </p:to>
                                    </p:set>
                                    <p:animEffect transition="in" filter="wipe(left)">
                                      <p:cBhvr>
                                        <p:cTn id="16" dur="500"/>
                                        <p:tgtEl>
                                          <p:spTgt spid="921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231"/>
                                        </p:tgtEl>
                                        <p:attrNameLst>
                                          <p:attrName>style.visibility</p:attrName>
                                        </p:attrNameLst>
                                      </p:cBhvr>
                                      <p:to>
                                        <p:strVal val="visible"/>
                                      </p:to>
                                    </p:set>
                                    <p:anim calcmode="lin" valueType="num">
                                      <p:cBhvr additive="base">
                                        <p:cTn id="21" dur="500" fill="hold"/>
                                        <p:tgtEl>
                                          <p:spTgt spid="9231"/>
                                        </p:tgtEl>
                                        <p:attrNameLst>
                                          <p:attrName>ppt_x</p:attrName>
                                        </p:attrNameLst>
                                      </p:cBhvr>
                                      <p:tavLst>
                                        <p:tav tm="0">
                                          <p:val>
                                            <p:strVal val="0-#ppt_w/2"/>
                                          </p:val>
                                        </p:tav>
                                        <p:tav tm="100000">
                                          <p:val>
                                            <p:strVal val="#ppt_x"/>
                                          </p:val>
                                        </p:tav>
                                      </p:tavLst>
                                    </p:anim>
                                    <p:anim calcmode="lin" valueType="num">
                                      <p:cBhvr additive="base">
                                        <p:cTn id="22" dur="500" fill="hold"/>
                                        <p:tgtEl>
                                          <p:spTgt spid="9231"/>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9228"/>
                                        </p:tgtEl>
                                        <p:attrNameLst>
                                          <p:attrName>style.visibility</p:attrName>
                                        </p:attrNameLst>
                                      </p:cBhvr>
                                      <p:to>
                                        <p:strVal val="visible"/>
                                      </p:to>
                                    </p:set>
                                    <p:anim calcmode="lin" valueType="num">
                                      <p:cBhvr additive="base">
                                        <p:cTn id="26" dur="500" fill="hold"/>
                                        <p:tgtEl>
                                          <p:spTgt spid="9228"/>
                                        </p:tgtEl>
                                        <p:attrNameLst>
                                          <p:attrName>ppt_x</p:attrName>
                                        </p:attrNameLst>
                                      </p:cBhvr>
                                      <p:tavLst>
                                        <p:tav tm="0">
                                          <p:val>
                                            <p:strVal val="1+#ppt_w/2"/>
                                          </p:val>
                                        </p:tav>
                                        <p:tav tm="100000">
                                          <p:val>
                                            <p:strVal val="#ppt_x"/>
                                          </p:val>
                                        </p:tav>
                                      </p:tavLst>
                                    </p:anim>
                                    <p:anim calcmode="lin" valueType="num">
                                      <p:cBhvr additive="base">
                                        <p:cTn id="27" dur="500" fill="hold"/>
                                        <p:tgtEl>
                                          <p:spTgt spid="9228"/>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9230"/>
                                        </p:tgtEl>
                                        <p:attrNameLst>
                                          <p:attrName>style.visibility</p:attrName>
                                        </p:attrNameLst>
                                      </p:cBhvr>
                                      <p:to>
                                        <p:strVal val="visible"/>
                                      </p:to>
                                    </p:set>
                                    <p:anim calcmode="lin" valueType="num">
                                      <p:cBhvr additive="base">
                                        <p:cTn id="31" dur="500" fill="hold"/>
                                        <p:tgtEl>
                                          <p:spTgt spid="9230"/>
                                        </p:tgtEl>
                                        <p:attrNameLst>
                                          <p:attrName>ppt_x</p:attrName>
                                        </p:attrNameLst>
                                      </p:cBhvr>
                                      <p:tavLst>
                                        <p:tav tm="0">
                                          <p:val>
                                            <p:strVal val="#ppt_x"/>
                                          </p:val>
                                        </p:tav>
                                        <p:tav tm="100000">
                                          <p:val>
                                            <p:strVal val="#ppt_x"/>
                                          </p:val>
                                        </p:tav>
                                      </p:tavLst>
                                    </p:anim>
                                    <p:anim calcmode="lin" valueType="num">
                                      <p:cBhvr additive="base">
                                        <p:cTn id="32" dur="500" fill="hold"/>
                                        <p:tgtEl>
                                          <p:spTgt spid="923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6" fill="hold" grpId="0" nodeType="afterEffect">
                                  <p:stCondLst>
                                    <p:cond delay="0"/>
                                  </p:stCondLst>
                                  <p:childTnLst>
                                    <p:set>
                                      <p:cBhvr>
                                        <p:cTn id="35" dur="1" fill="hold">
                                          <p:stCondLst>
                                            <p:cond delay="0"/>
                                          </p:stCondLst>
                                        </p:cTn>
                                        <p:tgtEl>
                                          <p:spTgt spid="9229"/>
                                        </p:tgtEl>
                                        <p:attrNameLst>
                                          <p:attrName>style.visibility</p:attrName>
                                        </p:attrNameLst>
                                      </p:cBhvr>
                                      <p:to>
                                        <p:strVal val="visible"/>
                                      </p:to>
                                    </p:set>
                                    <p:anim calcmode="lin" valueType="num">
                                      <p:cBhvr additive="base">
                                        <p:cTn id="36" dur="500" fill="hold"/>
                                        <p:tgtEl>
                                          <p:spTgt spid="9229"/>
                                        </p:tgtEl>
                                        <p:attrNameLst>
                                          <p:attrName>ppt_x</p:attrName>
                                        </p:attrNameLst>
                                      </p:cBhvr>
                                      <p:tavLst>
                                        <p:tav tm="0">
                                          <p:val>
                                            <p:strVal val="1+#ppt_w/2"/>
                                          </p:val>
                                        </p:tav>
                                        <p:tav tm="100000">
                                          <p:val>
                                            <p:strVal val="#ppt_x"/>
                                          </p:val>
                                        </p:tav>
                                      </p:tavLst>
                                    </p:anim>
                                    <p:anim calcmode="lin" valueType="num">
                                      <p:cBhvr additive="base">
                                        <p:cTn id="37"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allAtOnce" autoUpdateAnimBg="0"/>
      <p:bldP spid="9228" grpId="0" animBg="1"/>
      <p:bldP spid="9229" grpId="0" animBg="1"/>
      <p:bldP spid="9230" grpId="0" animBg="1"/>
      <p:bldP spid="92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quotehd.com/imagequotes/TopAuthors/john-f-kennedy-president-leadership-and-learning-are-indispensable-to-each.jpg"/>
          <p:cNvPicPr>
            <a:picLocks noChangeAspect="1" noChangeArrowheads="1"/>
          </p:cNvPicPr>
          <p:nvPr/>
        </p:nvPicPr>
        <p:blipFill>
          <a:blip r:embed="rId2" cstate="print"/>
          <a:srcRect t="1744" b="8722"/>
          <a:stretch>
            <a:fillRect/>
          </a:stretch>
        </p:blipFill>
        <p:spPr bwMode="auto">
          <a:xfrm>
            <a:off x="1676400" y="914400"/>
            <a:ext cx="5791200" cy="518499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newbeginningquotes.info/wp-content/uploads/2014/10/quotes-and-sayings-about-leadership.jpg"/>
          <p:cNvPicPr>
            <a:picLocks noChangeAspect="1" noChangeArrowheads="1"/>
          </p:cNvPicPr>
          <p:nvPr/>
        </p:nvPicPr>
        <p:blipFill>
          <a:blip r:embed="rId2" cstate="print"/>
          <a:srcRect t="7200" b="20400"/>
          <a:stretch>
            <a:fillRect/>
          </a:stretch>
        </p:blipFill>
        <p:spPr bwMode="auto">
          <a:xfrm>
            <a:off x="1752600" y="762000"/>
            <a:ext cx="5610225" cy="5420347"/>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s://media.licdn.com/mpr/mpr/p/7/005/00f/0d4/2820f57.jpg"/>
          <p:cNvPicPr>
            <a:picLocks noChangeAspect="1" noChangeArrowheads="1"/>
          </p:cNvPicPr>
          <p:nvPr/>
        </p:nvPicPr>
        <p:blipFill>
          <a:blip r:embed="rId2" cstate="print"/>
          <a:srcRect/>
          <a:stretch>
            <a:fillRect/>
          </a:stretch>
        </p:blipFill>
        <p:spPr bwMode="auto">
          <a:xfrm>
            <a:off x="228600" y="1143000"/>
            <a:ext cx="8686800" cy="28956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762000" y="2209800"/>
            <a:ext cx="8229600" cy="2133600"/>
          </a:xfrm>
        </p:spPr>
        <p:txBody>
          <a:bodyPr/>
          <a:lstStyle/>
          <a:p>
            <a:pPr marL="0" indent="0" eaLnBrk="1" hangingPunct="1">
              <a:buFontTx/>
              <a:buNone/>
            </a:pPr>
            <a:r>
              <a:rPr lang="en-US" sz="2800" b="1" dirty="0" smtClean="0">
                <a:latin typeface="Tahoma" pitchFamily="34" charset="0"/>
                <a:ea typeface="Tahoma" pitchFamily="34" charset="0"/>
                <a:cs typeface="Tahoma" pitchFamily="34" charset="0"/>
              </a:rPr>
              <a:t>Three attitudes of total surrender to God:</a:t>
            </a:r>
          </a:p>
          <a:p>
            <a:pPr marL="0" indent="0" eaLnBrk="1" hangingPunct="1">
              <a:buFontTx/>
              <a:buAutoNum type="alphaLcPeriod"/>
            </a:pPr>
            <a:r>
              <a:rPr lang="en-US" sz="2800" dirty="0" smtClean="0">
                <a:latin typeface="Tahoma" pitchFamily="34" charset="0"/>
                <a:ea typeface="Tahoma" pitchFamily="34" charset="0"/>
                <a:cs typeface="Tahoma" pitchFamily="34" charset="0"/>
              </a:rPr>
              <a:t> We must have nothing to </a:t>
            </a:r>
            <a:r>
              <a:rPr lang="en-US" sz="2800" dirty="0" smtClean="0">
                <a:solidFill>
                  <a:srgbClr val="FF0000"/>
                </a:solidFill>
                <a:latin typeface="Tahoma" pitchFamily="34" charset="0"/>
                <a:ea typeface="Tahoma" pitchFamily="34" charset="0"/>
                <a:cs typeface="Tahoma" pitchFamily="34" charset="0"/>
              </a:rPr>
              <a:t>PROVE</a:t>
            </a:r>
            <a:r>
              <a:rPr lang="en-US" sz="2800" dirty="0" smtClean="0">
                <a:latin typeface="Tahoma" pitchFamily="34" charset="0"/>
                <a:ea typeface="Tahoma" pitchFamily="34" charset="0"/>
                <a:cs typeface="Tahoma" pitchFamily="34" charset="0"/>
              </a:rPr>
              <a:t>.</a:t>
            </a:r>
          </a:p>
          <a:p>
            <a:pPr marL="0" indent="0" eaLnBrk="1" hangingPunct="1">
              <a:buFontTx/>
              <a:buAutoNum type="alphaLcPeriod"/>
            </a:pPr>
            <a:r>
              <a:rPr lang="en-US" sz="2800" dirty="0" smtClean="0">
                <a:latin typeface="Tahoma" pitchFamily="34" charset="0"/>
                <a:ea typeface="Tahoma" pitchFamily="34" charset="0"/>
                <a:cs typeface="Tahoma" pitchFamily="34" charset="0"/>
              </a:rPr>
              <a:t> We must have nothing to </a:t>
            </a:r>
            <a:r>
              <a:rPr lang="en-US" sz="2800" dirty="0" smtClean="0">
                <a:solidFill>
                  <a:srgbClr val="FF0000"/>
                </a:solidFill>
                <a:latin typeface="Tahoma" pitchFamily="34" charset="0"/>
                <a:ea typeface="Tahoma" pitchFamily="34" charset="0"/>
                <a:cs typeface="Tahoma" pitchFamily="34" charset="0"/>
              </a:rPr>
              <a:t>LOSE</a:t>
            </a:r>
            <a:r>
              <a:rPr lang="en-US" sz="2800" dirty="0" smtClean="0">
                <a:latin typeface="Tahoma" pitchFamily="34" charset="0"/>
                <a:ea typeface="Tahoma" pitchFamily="34" charset="0"/>
                <a:cs typeface="Tahoma" pitchFamily="34" charset="0"/>
              </a:rPr>
              <a:t>.</a:t>
            </a:r>
          </a:p>
          <a:p>
            <a:pPr marL="0" indent="0" eaLnBrk="1" hangingPunct="1">
              <a:buFontTx/>
              <a:buAutoNum type="alphaLcPeriod"/>
            </a:pPr>
            <a:r>
              <a:rPr lang="en-US" sz="2800" dirty="0" smtClean="0">
                <a:latin typeface="Tahoma" pitchFamily="34" charset="0"/>
                <a:ea typeface="Tahoma" pitchFamily="34" charset="0"/>
                <a:cs typeface="Tahoma" pitchFamily="34" charset="0"/>
              </a:rPr>
              <a:t> We must have nothing to </a:t>
            </a:r>
            <a:r>
              <a:rPr lang="en-US" sz="2800" dirty="0" smtClean="0">
                <a:solidFill>
                  <a:srgbClr val="FF0000"/>
                </a:solidFill>
                <a:latin typeface="Tahoma" pitchFamily="34" charset="0"/>
                <a:ea typeface="Tahoma" pitchFamily="34" charset="0"/>
                <a:cs typeface="Tahoma" pitchFamily="34" charset="0"/>
              </a:rPr>
              <a:t>HIDE</a:t>
            </a:r>
            <a:r>
              <a:rPr lang="en-US" sz="2800" dirty="0" smtClean="0">
                <a:latin typeface="Tahoma" pitchFamily="34" charset="0"/>
                <a:ea typeface="Tahoma" pitchFamily="34" charset="0"/>
                <a:cs typeface="Tahoma" pitchFamily="34" charset="0"/>
              </a:rPr>
              <a:t>.</a:t>
            </a:r>
          </a:p>
        </p:txBody>
      </p:sp>
      <p:pic>
        <p:nvPicPr>
          <p:cNvPr id="9219"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9220"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9221" name="Picture 6"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9222" name="Text Box 7"/>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9223" name="Picture 8"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0249" name="Text Box 9"/>
          <p:cNvSpPr txBox="1">
            <a:spLocks noChangeArrowheads="1"/>
          </p:cNvSpPr>
          <p:nvPr/>
        </p:nvSpPr>
        <p:spPr bwMode="auto">
          <a:xfrm>
            <a:off x="762000" y="838200"/>
            <a:ext cx="8382000" cy="1077218"/>
          </a:xfrm>
          <a:prstGeom prst="rect">
            <a:avLst/>
          </a:prstGeom>
          <a:noFill/>
          <a:ln w="9525">
            <a:noFill/>
            <a:miter lim="800000"/>
            <a:headEnd/>
            <a:tailEnd/>
          </a:ln>
        </p:spPr>
        <p:txBody>
          <a:bodyPr wrap="square">
            <a:spAutoFit/>
          </a:bodyPr>
          <a:lstStyle/>
          <a:p>
            <a:pPr marL="630238" indent="-630238">
              <a:spcBef>
                <a:spcPct val="50000"/>
              </a:spcBef>
            </a:pPr>
            <a:r>
              <a:rPr lang="en-US" sz="3200" b="0" dirty="0">
                <a:latin typeface="Tahoma" pitchFamily="34" charset="0"/>
                <a:ea typeface="Tahoma" pitchFamily="34" charset="0"/>
                <a:cs typeface="Tahoma" pitchFamily="34" charset="0"/>
              </a:rPr>
              <a:t>3. HAS PLACED HIMSELF COMPLETELY AT GOD’S </a:t>
            </a:r>
            <a:r>
              <a:rPr lang="en-US" sz="3200" u="sng" dirty="0">
                <a:solidFill>
                  <a:srgbClr val="008000"/>
                </a:solidFill>
                <a:latin typeface="Tahoma" pitchFamily="34" charset="0"/>
                <a:ea typeface="Tahoma" pitchFamily="34" charset="0"/>
                <a:cs typeface="Tahoma" pitchFamily="34" charset="0"/>
              </a:rPr>
              <a:t>DISPOSAL</a:t>
            </a:r>
            <a:r>
              <a:rPr lang="en-US" sz="3200" b="0" dirty="0">
                <a:solidFill>
                  <a:schemeClr val="tx1"/>
                </a:solidFill>
                <a:latin typeface="Tahoma" pitchFamily="34" charset="0"/>
                <a:ea typeface="Tahoma" pitchFamily="34" charset="0"/>
                <a:cs typeface="Tahoma" pitchFamily="34" charset="0"/>
              </a:rPr>
              <a:t>.</a:t>
            </a:r>
            <a:endParaRPr lang="en-US" sz="3200" b="0" dirty="0">
              <a:solidFill>
                <a:srgbClr val="669900"/>
              </a:solidFill>
              <a:latin typeface="Tahoma" pitchFamily="34" charset="0"/>
              <a:ea typeface="Tahoma" pitchFamily="34" charset="0"/>
              <a:cs typeface="Tahoma" pitchFamily="34" charset="0"/>
            </a:endParaRPr>
          </a:p>
        </p:txBody>
      </p:sp>
      <p:sp>
        <p:nvSpPr>
          <p:cNvPr id="9225" name="Text Box 10"/>
          <p:cNvSpPr txBox="1">
            <a:spLocks noChangeArrowheads="1"/>
          </p:cNvSpPr>
          <p:nvPr/>
        </p:nvSpPr>
        <p:spPr bwMode="auto">
          <a:xfrm>
            <a:off x="762000" y="152400"/>
            <a:ext cx="4495800" cy="523220"/>
          </a:xfrm>
          <a:prstGeom prst="rect">
            <a:avLst/>
          </a:prstGeom>
          <a:noFill/>
          <a:ln w="9525">
            <a:noFill/>
            <a:miter lim="800000"/>
            <a:headEnd/>
            <a:tailEnd/>
          </a:ln>
        </p:spPr>
        <p:txBody>
          <a:bodyPr>
            <a:spAutoFit/>
          </a:bodyPr>
          <a:lstStyle/>
          <a:p>
            <a:r>
              <a:rPr lang="en-US" sz="2800" b="0" dirty="0">
                <a:latin typeface="Tahoma" pitchFamily="34" charset="0"/>
                <a:ea typeface="Tahoma" pitchFamily="34" charset="0"/>
                <a:cs typeface="Tahoma" pitchFamily="34" charset="0"/>
              </a:rPr>
              <a:t>The Leader God Uses . . .</a:t>
            </a:r>
          </a:p>
        </p:txBody>
      </p:sp>
      <p:sp>
        <p:nvSpPr>
          <p:cNvPr id="10261" name="AutoShape 21"/>
          <p:cNvSpPr>
            <a:spLocks noChangeArrowheads="1"/>
          </p:cNvSpPr>
          <p:nvPr/>
        </p:nvSpPr>
        <p:spPr bwMode="auto">
          <a:xfrm>
            <a:off x="1600200" y="4724400"/>
            <a:ext cx="2286000" cy="1219200"/>
          </a:xfrm>
          <a:prstGeom prst="chevron">
            <a:avLst>
              <a:gd name="adj" fmla="val 42308"/>
            </a:avLst>
          </a:prstGeom>
          <a:solidFill>
            <a:srgbClr val="99CCFF"/>
          </a:solidFill>
          <a:ln w="28575">
            <a:solidFill>
              <a:srgbClr val="3366FF"/>
            </a:solidFill>
            <a:miter lim="800000"/>
            <a:headEnd/>
            <a:tailEnd/>
          </a:ln>
        </p:spPr>
        <p:txBody>
          <a:bodyPr wrap="none" anchor="ctr"/>
          <a:lstStyle/>
          <a:p>
            <a:pPr algn="r"/>
            <a:r>
              <a:rPr lang="en-US" sz="2400" dirty="0" smtClean="0">
                <a:solidFill>
                  <a:srgbClr val="FF0000"/>
                </a:solidFill>
                <a:latin typeface="Tahoma" pitchFamily="34" charset="0"/>
                <a:ea typeface="Tahoma" pitchFamily="34" charset="0"/>
                <a:cs typeface="Tahoma" pitchFamily="34" charset="0"/>
              </a:rPr>
              <a:t>               			  Available</a:t>
            </a:r>
            <a:endParaRPr lang="en-US" sz="2400" dirty="0">
              <a:solidFill>
                <a:srgbClr val="FF0000"/>
              </a:solidFill>
              <a:latin typeface="Tahoma" pitchFamily="34" charset="0"/>
              <a:ea typeface="Tahoma" pitchFamily="34" charset="0"/>
              <a:cs typeface="Tahoma" pitchFamily="34" charset="0"/>
            </a:endParaRPr>
          </a:p>
        </p:txBody>
      </p:sp>
      <p:sp>
        <p:nvSpPr>
          <p:cNvPr id="10262" name="AutoShape 22"/>
          <p:cNvSpPr>
            <a:spLocks noChangeArrowheads="1"/>
          </p:cNvSpPr>
          <p:nvPr/>
        </p:nvSpPr>
        <p:spPr bwMode="auto">
          <a:xfrm>
            <a:off x="3581400" y="4724400"/>
            <a:ext cx="2209800" cy="1219200"/>
          </a:xfrm>
          <a:prstGeom prst="chevron">
            <a:avLst>
              <a:gd name="adj" fmla="val 42308"/>
            </a:avLst>
          </a:prstGeom>
          <a:solidFill>
            <a:srgbClr val="00FF00"/>
          </a:solidFill>
          <a:ln w="38100">
            <a:solidFill>
              <a:srgbClr val="339966"/>
            </a:solidFill>
            <a:miter lim="800000"/>
            <a:headEnd/>
            <a:tailEnd/>
          </a:ln>
        </p:spPr>
        <p:txBody>
          <a:bodyPr wrap="none" anchor="ctr"/>
          <a:lstStyle/>
          <a:p>
            <a:pPr algn="r"/>
            <a:r>
              <a:rPr lang="en-US" sz="2400" dirty="0">
                <a:solidFill>
                  <a:srgbClr val="FF0000"/>
                </a:solidFill>
                <a:latin typeface="Tahoma" pitchFamily="34" charset="0"/>
                <a:ea typeface="Tahoma" pitchFamily="34" charset="0"/>
                <a:cs typeface="Tahoma" pitchFamily="34" charset="0"/>
              </a:rPr>
              <a:t>Anointed</a:t>
            </a:r>
          </a:p>
        </p:txBody>
      </p:sp>
      <p:sp>
        <p:nvSpPr>
          <p:cNvPr id="10263" name="AutoShape 23"/>
          <p:cNvSpPr>
            <a:spLocks noChangeArrowheads="1"/>
          </p:cNvSpPr>
          <p:nvPr/>
        </p:nvSpPr>
        <p:spPr bwMode="auto">
          <a:xfrm>
            <a:off x="5486400" y="4724400"/>
            <a:ext cx="2209800" cy="1219200"/>
          </a:xfrm>
          <a:prstGeom prst="chevron">
            <a:avLst>
              <a:gd name="adj" fmla="val 42308"/>
            </a:avLst>
          </a:prstGeom>
          <a:solidFill>
            <a:srgbClr val="FFCC00"/>
          </a:solidFill>
          <a:ln w="38100">
            <a:solidFill>
              <a:srgbClr val="FF6600"/>
            </a:solidFill>
            <a:miter lim="800000"/>
            <a:headEnd/>
            <a:tailEnd/>
          </a:ln>
        </p:spPr>
        <p:txBody>
          <a:bodyPr wrap="none" anchor="ctr"/>
          <a:lstStyle/>
          <a:p>
            <a:pPr algn="r"/>
            <a:r>
              <a:rPr lang="en-US" sz="2400" dirty="0">
                <a:solidFill>
                  <a:srgbClr val="FF0000"/>
                </a:solidFill>
                <a:latin typeface="Tahoma" pitchFamily="34" charset="0"/>
                <a:ea typeface="Tahoma" pitchFamily="34" charset="0"/>
                <a:cs typeface="Tahoma" pitchFamily="34" charset="0"/>
              </a:rPr>
              <a:t>Approved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49"/>
                                        </p:tgtEl>
                                        <p:attrNameLst>
                                          <p:attrName>style.visibility</p:attrName>
                                        </p:attrNameLst>
                                      </p:cBhvr>
                                      <p:to>
                                        <p:strVal val="visible"/>
                                      </p:to>
                                    </p:set>
                                    <p:animEffect transition="in" filter="dissolve">
                                      <p:cBhvr>
                                        <p:cTn id="7" dur="500"/>
                                        <p:tgtEl>
                                          <p:spTgt spid="1024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0261"/>
                                        </p:tgtEl>
                                        <p:attrNameLst>
                                          <p:attrName>style.visibility</p:attrName>
                                        </p:attrNameLst>
                                      </p:cBhvr>
                                      <p:to>
                                        <p:strVal val="visible"/>
                                      </p:to>
                                    </p:set>
                                    <p:anim calcmode="lin" valueType="num">
                                      <p:cBhvr>
                                        <p:cTn id="12" dur="500" fill="hold"/>
                                        <p:tgtEl>
                                          <p:spTgt spid="10261"/>
                                        </p:tgtEl>
                                        <p:attrNameLst>
                                          <p:attrName>ppt_x</p:attrName>
                                        </p:attrNameLst>
                                      </p:cBhvr>
                                      <p:tavLst>
                                        <p:tav tm="0">
                                          <p:val>
                                            <p:strVal val="#ppt_x-#ppt_w/2"/>
                                          </p:val>
                                        </p:tav>
                                        <p:tav tm="100000">
                                          <p:val>
                                            <p:strVal val="#ppt_x"/>
                                          </p:val>
                                        </p:tav>
                                      </p:tavLst>
                                    </p:anim>
                                    <p:anim calcmode="lin" valueType="num">
                                      <p:cBhvr>
                                        <p:cTn id="13" dur="500" fill="hold"/>
                                        <p:tgtEl>
                                          <p:spTgt spid="10261"/>
                                        </p:tgtEl>
                                        <p:attrNameLst>
                                          <p:attrName>ppt_y</p:attrName>
                                        </p:attrNameLst>
                                      </p:cBhvr>
                                      <p:tavLst>
                                        <p:tav tm="0">
                                          <p:val>
                                            <p:strVal val="#ppt_y"/>
                                          </p:val>
                                        </p:tav>
                                        <p:tav tm="100000">
                                          <p:val>
                                            <p:strVal val="#ppt_y"/>
                                          </p:val>
                                        </p:tav>
                                      </p:tavLst>
                                    </p:anim>
                                    <p:anim calcmode="lin" valueType="num">
                                      <p:cBhvr>
                                        <p:cTn id="14" dur="500" fill="hold"/>
                                        <p:tgtEl>
                                          <p:spTgt spid="10261"/>
                                        </p:tgtEl>
                                        <p:attrNameLst>
                                          <p:attrName>ppt_w</p:attrName>
                                        </p:attrNameLst>
                                      </p:cBhvr>
                                      <p:tavLst>
                                        <p:tav tm="0">
                                          <p:val>
                                            <p:fltVal val="0"/>
                                          </p:val>
                                        </p:tav>
                                        <p:tav tm="100000">
                                          <p:val>
                                            <p:strVal val="#ppt_w"/>
                                          </p:val>
                                        </p:tav>
                                      </p:tavLst>
                                    </p:anim>
                                    <p:anim calcmode="lin" valueType="num">
                                      <p:cBhvr>
                                        <p:cTn id="15" dur="500" fill="hold"/>
                                        <p:tgtEl>
                                          <p:spTgt spid="10261"/>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17" presetClass="entr" presetSubtype="8" fill="hold" grpId="0" nodeType="afterEffect">
                                  <p:stCondLst>
                                    <p:cond delay="0"/>
                                  </p:stCondLst>
                                  <p:childTnLst>
                                    <p:set>
                                      <p:cBhvr>
                                        <p:cTn id="18" dur="1" fill="hold">
                                          <p:stCondLst>
                                            <p:cond delay="0"/>
                                          </p:stCondLst>
                                        </p:cTn>
                                        <p:tgtEl>
                                          <p:spTgt spid="10262"/>
                                        </p:tgtEl>
                                        <p:attrNameLst>
                                          <p:attrName>style.visibility</p:attrName>
                                        </p:attrNameLst>
                                      </p:cBhvr>
                                      <p:to>
                                        <p:strVal val="visible"/>
                                      </p:to>
                                    </p:set>
                                    <p:anim calcmode="lin" valueType="num">
                                      <p:cBhvr>
                                        <p:cTn id="19" dur="500" fill="hold"/>
                                        <p:tgtEl>
                                          <p:spTgt spid="10262"/>
                                        </p:tgtEl>
                                        <p:attrNameLst>
                                          <p:attrName>ppt_x</p:attrName>
                                        </p:attrNameLst>
                                      </p:cBhvr>
                                      <p:tavLst>
                                        <p:tav tm="0">
                                          <p:val>
                                            <p:strVal val="#ppt_x-#ppt_w/2"/>
                                          </p:val>
                                        </p:tav>
                                        <p:tav tm="100000">
                                          <p:val>
                                            <p:strVal val="#ppt_x"/>
                                          </p:val>
                                        </p:tav>
                                      </p:tavLst>
                                    </p:anim>
                                    <p:anim calcmode="lin" valueType="num">
                                      <p:cBhvr>
                                        <p:cTn id="20" dur="500" fill="hold"/>
                                        <p:tgtEl>
                                          <p:spTgt spid="10262"/>
                                        </p:tgtEl>
                                        <p:attrNameLst>
                                          <p:attrName>ppt_y</p:attrName>
                                        </p:attrNameLst>
                                      </p:cBhvr>
                                      <p:tavLst>
                                        <p:tav tm="0">
                                          <p:val>
                                            <p:strVal val="#ppt_y"/>
                                          </p:val>
                                        </p:tav>
                                        <p:tav tm="100000">
                                          <p:val>
                                            <p:strVal val="#ppt_y"/>
                                          </p:val>
                                        </p:tav>
                                      </p:tavLst>
                                    </p:anim>
                                    <p:anim calcmode="lin" valueType="num">
                                      <p:cBhvr>
                                        <p:cTn id="21" dur="500" fill="hold"/>
                                        <p:tgtEl>
                                          <p:spTgt spid="10262"/>
                                        </p:tgtEl>
                                        <p:attrNameLst>
                                          <p:attrName>ppt_w</p:attrName>
                                        </p:attrNameLst>
                                      </p:cBhvr>
                                      <p:tavLst>
                                        <p:tav tm="0">
                                          <p:val>
                                            <p:fltVal val="0"/>
                                          </p:val>
                                        </p:tav>
                                        <p:tav tm="100000">
                                          <p:val>
                                            <p:strVal val="#ppt_w"/>
                                          </p:val>
                                        </p:tav>
                                      </p:tavLst>
                                    </p:anim>
                                    <p:anim calcmode="lin" valueType="num">
                                      <p:cBhvr>
                                        <p:cTn id="22" dur="500" fill="hold"/>
                                        <p:tgtEl>
                                          <p:spTgt spid="10262"/>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7" presetClass="entr" presetSubtype="8" fill="hold" grpId="0" nodeType="afterEffect">
                                  <p:stCondLst>
                                    <p:cond delay="0"/>
                                  </p:stCondLst>
                                  <p:childTnLst>
                                    <p:set>
                                      <p:cBhvr>
                                        <p:cTn id="25" dur="1" fill="hold">
                                          <p:stCondLst>
                                            <p:cond delay="0"/>
                                          </p:stCondLst>
                                        </p:cTn>
                                        <p:tgtEl>
                                          <p:spTgt spid="10263"/>
                                        </p:tgtEl>
                                        <p:attrNameLst>
                                          <p:attrName>style.visibility</p:attrName>
                                        </p:attrNameLst>
                                      </p:cBhvr>
                                      <p:to>
                                        <p:strVal val="visible"/>
                                      </p:to>
                                    </p:set>
                                    <p:anim calcmode="lin" valueType="num">
                                      <p:cBhvr>
                                        <p:cTn id="26" dur="500" fill="hold"/>
                                        <p:tgtEl>
                                          <p:spTgt spid="10263"/>
                                        </p:tgtEl>
                                        <p:attrNameLst>
                                          <p:attrName>ppt_x</p:attrName>
                                        </p:attrNameLst>
                                      </p:cBhvr>
                                      <p:tavLst>
                                        <p:tav tm="0">
                                          <p:val>
                                            <p:strVal val="#ppt_x-#ppt_w/2"/>
                                          </p:val>
                                        </p:tav>
                                        <p:tav tm="100000">
                                          <p:val>
                                            <p:strVal val="#ppt_x"/>
                                          </p:val>
                                        </p:tav>
                                      </p:tavLst>
                                    </p:anim>
                                    <p:anim calcmode="lin" valueType="num">
                                      <p:cBhvr>
                                        <p:cTn id="27" dur="500" fill="hold"/>
                                        <p:tgtEl>
                                          <p:spTgt spid="10263"/>
                                        </p:tgtEl>
                                        <p:attrNameLst>
                                          <p:attrName>ppt_y</p:attrName>
                                        </p:attrNameLst>
                                      </p:cBhvr>
                                      <p:tavLst>
                                        <p:tav tm="0">
                                          <p:val>
                                            <p:strVal val="#ppt_y"/>
                                          </p:val>
                                        </p:tav>
                                        <p:tav tm="100000">
                                          <p:val>
                                            <p:strVal val="#ppt_y"/>
                                          </p:val>
                                        </p:tav>
                                      </p:tavLst>
                                    </p:anim>
                                    <p:anim calcmode="lin" valueType="num">
                                      <p:cBhvr>
                                        <p:cTn id="28" dur="500" fill="hold"/>
                                        <p:tgtEl>
                                          <p:spTgt spid="10263"/>
                                        </p:tgtEl>
                                        <p:attrNameLst>
                                          <p:attrName>ppt_w</p:attrName>
                                        </p:attrNameLst>
                                      </p:cBhvr>
                                      <p:tavLst>
                                        <p:tav tm="0">
                                          <p:val>
                                            <p:fltVal val="0"/>
                                          </p:val>
                                        </p:tav>
                                        <p:tav tm="100000">
                                          <p:val>
                                            <p:strVal val="#ppt_w"/>
                                          </p:val>
                                        </p:tav>
                                      </p:tavLst>
                                    </p:anim>
                                    <p:anim calcmode="lin" valueType="num">
                                      <p:cBhvr>
                                        <p:cTn id="29" dur="500" fill="hold"/>
                                        <p:tgtEl>
                                          <p:spTgt spid="10263"/>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243">
                                            <p:txEl>
                                              <p:pRg st="0" end="0"/>
                                            </p:txEl>
                                          </p:spTgt>
                                        </p:tgtEl>
                                        <p:attrNameLst>
                                          <p:attrName>style.visibility</p:attrName>
                                        </p:attrNameLst>
                                      </p:cBhvr>
                                      <p:to>
                                        <p:strVal val="visible"/>
                                      </p:to>
                                    </p:set>
                                    <p:animEffect transition="in" filter="wipe(left)">
                                      <p:cBhvr>
                                        <p:cTn id="34" dur="500"/>
                                        <p:tgtEl>
                                          <p:spTgt spid="10243">
                                            <p:txEl>
                                              <p:pRg st="0" end="0"/>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243">
                                            <p:txEl>
                                              <p:pRg st="1" end="1"/>
                                            </p:txEl>
                                          </p:spTgt>
                                        </p:tgtEl>
                                        <p:attrNameLst>
                                          <p:attrName>style.visibility</p:attrName>
                                        </p:attrNameLst>
                                      </p:cBhvr>
                                      <p:to>
                                        <p:strVal val="visible"/>
                                      </p:to>
                                    </p:set>
                                    <p:animEffect transition="in" filter="wipe(left)">
                                      <p:cBhvr>
                                        <p:cTn id="37" dur="500"/>
                                        <p:tgtEl>
                                          <p:spTgt spid="10243">
                                            <p:txEl>
                                              <p:pRg st="1" end="1"/>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243">
                                            <p:txEl>
                                              <p:pRg st="2" end="2"/>
                                            </p:txEl>
                                          </p:spTgt>
                                        </p:tgtEl>
                                        <p:attrNameLst>
                                          <p:attrName>style.visibility</p:attrName>
                                        </p:attrNameLst>
                                      </p:cBhvr>
                                      <p:to>
                                        <p:strVal val="visible"/>
                                      </p:to>
                                    </p:set>
                                    <p:animEffect transition="in" filter="wipe(left)">
                                      <p:cBhvr>
                                        <p:cTn id="40" dur="500"/>
                                        <p:tgtEl>
                                          <p:spTgt spid="10243">
                                            <p:txEl>
                                              <p:pRg st="2" end="2"/>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243">
                                            <p:txEl>
                                              <p:pRg st="3" end="3"/>
                                            </p:txEl>
                                          </p:spTgt>
                                        </p:tgtEl>
                                        <p:attrNameLst>
                                          <p:attrName>style.visibility</p:attrName>
                                        </p:attrNameLst>
                                      </p:cBhvr>
                                      <p:to>
                                        <p:strVal val="visible"/>
                                      </p:to>
                                    </p:set>
                                    <p:animEffect transition="in" filter="wipe(left)">
                                      <p:cBhvr>
                                        <p:cTn id="43"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allAtOnce" autoUpdateAnimBg="0"/>
      <p:bldP spid="10249" grpId="0" autoUpdateAnimBg="0"/>
      <p:bldP spid="10261" grpId="0" animBg="1"/>
      <p:bldP spid="10262" grpId="0" animBg="1"/>
      <p:bldP spid="1026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s://s-media-cache-ak0.pinimg.com/originals/be/94/a4/be94a4ec59de09cce4f0f070796d7ad5.jpg"/>
          <p:cNvPicPr>
            <a:picLocks noChangeAspect="1" noChangeArrowheads="1"/>
          </p:cNvPicPr>
          <p:nvPr/>
        </p:nvPicPr>
        <p:blipFill>
          <a:blip r:embed="rId2" cstate="print"/>
          <a:srcRect/>
          <a:stretch>
            <a:fillRect/>
          </a:stretch>
        </p:blipFill>
        <p:spPr bwMode="auto">
          <a:xfrm>
            <a:off x="914400" y="838200"/>
            <a:ext cx="7362825" cy="47625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762000" y="1143000"/>
            <a:ext cx="7772400" cy="990600"/>
          </a:xfrm>
        </p:spPr>
        <p:txBody>
          <a:bodyPr/>
          <a:lstStyle/>
          <a:p>
            <a:pPr marL="609600" indent="-609600" eaLnBrk="1" hangingPunct="1">
              <a:lnSpc>
                <a:spcPct val="90000"/>
              </a:lnSpc>
              <a:buFontTx/>
              <a:buAutoNum type="arabicPeriod" startAt="4"/>
            </a:pPr>
            <a:r>
              <a:rPr lang="en-US" dirty="0" smtClean="0">
                <a:latin typeface="Tahoma" pitchFamily="34" charset="0"/>
                <a:ea typeface="Tahoma" pitchFamily="34" charset="0"/>
                <a:cs typeface="Tahoma" pitchFamily="34" charset="0"/>
              </a:rPr>
              <a:t>HAS LEARNED HOW TO PREVAIL IN </a:t>
            </a:r>
            <a:r>
              <a:rPr lang="en-US" b="1" u="sng" dirty="0" smtClean="0">
                <a:solidFill>
                  <a:srgbClr val="008000"/>
                </a:solidFill>
                <a:latin typeface="Tahoma" pitchFamily="34" charset="0"/>
                <a:ea typeface="Tahoma" pitchFamily="34" charset="0"/>
                <a:cs typeface="Tahoma" pitchFamily="34" charset="0"/>
              </a:rPr>
              <a:t>PRAYER</a:t>
            </a:r>
            <a:r>
              <a:rPr lang="en-US" dirty="0" smtClean="0">
                <a:latin typeface="Tahoma" pitchFamily="34" charset="0"/>
                <a:ea typeface="Tahoma" pitchFamily="34" charset="0"/>
                <a:cs typeface="Tahoma" pitchFamily="34" charset="0"/>
              </a:rPr>
              <a:t>.</a:t>
            </a:r>
          </a:p>
        </p:txBody>
      </p:sp>
      <p:pic>
        <p:nvPicPr>
          <p:cNvPr id="10243" name="Picture 5"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0244" name="Text Box 6"/>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0245" name="Picture 7"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0246" name="Text Box 8"/>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0247" name="Picture 9"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1274" name="Text Box 10"/>
          <p:cNvSpPr txBox="1">
            <a:spLocks noChangeArrowheads="1"/>
          </p:cNvSpPr>
          <p:nvPr/>
        </p:nvSpPr>
        <p:spPr bwMode="auto">
          <a:xfrm>
            <a:off x="1295400" y="2362200"/>
            <a:ext cx="7543800" cy="2462213"/>
          </a:xfrm>
          <a:prstGeom prst="rect">
            <a:avLst/>
          </a:prstGeom>
          <a:noFill/>
          <a:ln w="9525">
            <a:noFill/>
            <a:miter lim="800000"/>
            <a:headEnd/>
            <a:tailEnd/>
          </a:ln>
        </p:spPr>
        <p:txBody>
          <a:bodyPr wrap="square">
            <a:spAutoFit/>
          </a:bodyPr>
          <a:lstStyle/>
          <a:p>
            <a:pPr marL="457200" indent="-457200">
              <a:spcBef>
                <a:spcPct val="50000"/>
              </a:spcBef>
            </a:pPr>
            <a:r>
              <a:rPr lang="en-US" sz="2800" dirty="0">
                <a:latin typeface="Tahoma" pitchFamily="34" charset="0"/>
                <a:ea typeface="Tahoma" pitchFamily="34" charset="0"/>
                <a:cs typeface="Tahoma" pitchFamily="34" charset="0"/>
              </a:rPr>
              <a:t>Three kinds of prayer:</a:t>
            </a:r>
          </a:p>
          <a:p>
            <a:pPr marL="457200" indent="-457200">
              <a:spcBef>
                <a:spcPct val="50000"/>
              </a:spcBef>
              <a:buFontTx/>
              <a:buAutoNum type="alphaLcPeriod"/>
            </a:pPr>
            <a:r>
              <a:rPr lang="en-US" sz="2800" b="0" dirty="0">
                <a:solidFill>
                  <a:srgbClr val="FF0000"/>
                </a:solidFill>
                <a:latin typeface="Tahoma" pitchFamily="34" charset="0"/>
                <a:ea typeface="Tahoma" pitchFamily="34" charset="0"/>
                <a:cs typeface="Tahoma" pitchFamily="34" charset="0"/>
              </a:rPr>
              <a:t>ASK</a:t>
            </a:r>
            <a:r>
              <a:rPr lang="en-US" sz="2800" b="0" dirty="0">
                <a:latin typeface="Tahoma" pitchFamily="34" charset="0"/>
                <a:ea typeface="Tahoma" pitchFamily="34" charset="0"/>
                <a:cs typeface="Tahoma" pitchFamily="34" charset="0"/>
              </a:rPr>
              <a:t> – This is the prayer of faith.</a:t>
            </a:r>
          </a:p>
          <a:p>
            <a:pPr marL="457200" indent="-457200">
              <a:spcBef>
                <a:spcPct val="50000"/>
              </a:spcBef>
              <a:buFontTx/>
              <a:buAutoNum type="alphaLcPeriod"/>
            </a:pPr>
            <a:r>
              <a:rPr lang="en-US" sz="2800" b="0" dirty="0">
                <a:solidFill>
                  <a:srgbClr val="FF0000"/>
                </a:solidFill>
                <a:latin typeface="Tahoma" pitchFamily="34" charset="0"/>
                <a:ea typeface="Tahoma" pitchFamily="34" charset="0"/>
                <a:cs typeface="Tahoma" pitchFamily="34" charset="0"/>
              </a:rPr>
              <a:t>SEEK</a:t>
            </a:r>
            <a:r>
              <a:rPr lang="en-US" sz="2800" b="0" dirty="0">
                <a:latin typeface="Tahoma" pitchFamily="34" charset="0"/>
                <a:ea typeface="Tahoma" pitchFamily="34" charset="0"/>
                <a:cs typeface="Tahoma" pitchFamily="34" charset="0"/>
              </a:rPr>
              <a:t> – This is the prayer of dedication.</a:t>
            </a:r>
          </a:p>
          <a:p>
            <a:pPr marL="457200" indent="-457200">
              <a:spcBef>
                <a:spcPct val="50000"/>
              </a:spcBef>
              <a:buFontTx/>
              <a:buAutoNum type="alphaLcPeriod"/>
            </a:pPr>
            <a:r>
              <a:rPr lang="en-US" sz="2800" b="0" dirty="0">
                <a:solidFill>
                  <a:srgbClr val="FF0000"/>
                </a:solidFill>
                <a:latin typeface="Tahoma" pitchFamily="34" charset="0"/>
                <a:ea typeface="Tahoma" pitchFamily="34" charset="0"/>
                <a:cs typeface="Tahoma" pitchFamily="34" charset="0"/>
              </a:rPr>
              <a:t>KNOCK</a:t>
            </a:r>
            <a:r>
              <a:rPr lang="en-US" sz="2800" b="0" dirty="0">
                <a:latin typeface="Tahoma" pitchFamily="34" charset="0"/>
                <a:ea typeface="Tahoma" pitchFamily="34" charset="0"/>
                <a:cs typeface="Tahoma" pitchFamily="34" charset="0"/>
              </a:rPr>
              <a:t> – This is the prayer of intercession.</a:t>
            </a:r>
          </a:p>
        </p:txBody>
      </p:sp>
      <p:sp>
        <p:nvSpPr>
          <p:cNvPr id="10249" name="Text Box 12"/>
          <p:cNvSpPr txBox="1">
            <a:spLocks noChangeArrowheads="1"/>
          </p:cNvSpPr>
          <p:nvPr/>
        </p:nvSpPr>
        <p:spPr bwMode="auto">
          <a:xfrm>
            <a:off x="228600" y="228600"/>
            <a:ext cx="5257800" cy="523220"/>
          </a:xfrm>
          <a:prstGeom prst="rect">
            <a:avLst/>
          </a:prstGeom>
          <a:noFill/>
          <a:ln w="9525">
            <a:noFill/>
            <a:miter lim="800000"/>
            <a:headEnd/>
            <a:tailEnd/>
          </a:ln>
        </p:spPr>
        <p:txBody>
          <a:bodyPr wrap="square">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ssolve">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74">
                                            <p:txEl>
                                              <p:pRg st="0" end="0"/>
                                            </p:txEl>
                                          </p:spTgt>
                                        </p:tgtEl>
                                        <p:attrNameLst>
                                          <p:attrName>style.visibility</p:attrName>
                                        </p:attrNameLst>
                                      </p:cBhvr>
                                      <p:to>
                                        <p:strVal val="visible"/>
                                      </p:to>
                                    </p:set>
                                    <p:animEffect transition="in" filter="wipe(left)">
                                      <p:cBhvr>
                                        <p:cTn id="12" dur="500"/>
                                        <p:tgtEl>
                                          <p:spTgt spid="11274">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274">
                                            <p:txEl>
                                              <p:pRg st="1" end="1"/>
                                            </p:txEl>
                                          </p:spTgt>
                                        </p:tgtEl>
                                        <p:attrNameLst>
                                          <p:attrName>style.visibility</p:attrName>
                                        </p:attrNameLst>
                                      </p:cBhvr>
                                      <p:to>
                                        <p:strVal val="visible"/>
                                      </p:to>
                                    </p:set>
                                    <p:animEffect transition="in" filter="wipe(left)">
                                      <p:cBhvr>
                                        <p:cTn id="15" dur="500"/>
                                        <p:tgtEl>
                                          <p:spTgt spid="11274">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274">
                                            <p:txEl>
                                              <p:pRg st="2" end="2"/>
                                            </p:txEl>
                                          </p:spTgt>
                                        </p:tgtEl>
                                        <p:attrNameLst>
                                          <p:attrName>style.visibility</p:attrName>
                                        </p:attrNameLst>
                                      </p:cBhvr>
                                      <p:to>
                                        <p:strVal val="visible"/>
                                      </p:to>
                                    </p:set>
                                    <p:animEffect transition="in" filter="wipe(left)">
                                      <p:cBhvr>
                                        <p:cTn id="18" dur="500"/>
                                        <p:tgtEl>
                                          <p:spTgt spid="11274">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274">
                                            <p:txEl>
                                              <p:pRg st="3" end="3"/>
                                            </p:txEl>
                                          </p:spTgt>
                                        </p:tgtEl>
                                        <p:attrNameLst>
                                          <p:attrName>style.visibility</p:attrName>
                                        </p:attrNameLst>
                                      </p:cBhvr>
                                      <p:to>
                                        <p:strVal val="visible"/>
                                      </p:to>
                                    </p:set>
                                    <p:animEffect transition="in" filter="wipe(left)">
                                      <p:cBhvr>
                                        <p:cTn id="21" dur="500"/>
                                        <p:tgtEl>
                                          <p:spTgt spid="112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advAuto="0"/>
      <p:bldP spid="11274" grpId="0" build="allAtOnce"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s://mariomurilloministries.files.wordpress.com/2013/06/screenshot2011-02-08at35547pm.png"/>
          <p:cNvPicPr>
            <a:picLocks noChangeAspect="1" noChangeArrowheads="1"/>
          </p:cNvPicPr>
          <p:nvPr/>
        </p:nvPicPr>
        <p:blipFill>
          <a:blip r:embed="rId2" cstate="print"/>
          <a:srcRect/>
          <a:stretch>
            <a:fillRect/>
          </a:stretch>
        </p:blipFill>
        <p:spPr bwMode="auto">
          <a:xfrm>
            <a:off x="0" y="1371600"/>
            <a:ext cx="9171184" cy="25908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0"/>
            <a:ext cx="9141971" cy="6858000"/>
          </a:xfrm>
          <a:prstGeom prst="rect">
            <a:avLst/>
          </a:prstGeom>
          <a:noFill/>
          <a:ln w="9525">
            <a:noFill/>
            <a:miter lim="800000"/>
            <a:headEnd/>
            <a:tailEnd/>
          </a:ln>
          <a:effectLst/>
        </p:spPr>
      </p:pic>
      <p:sp>
        <p:nvSpPr>
          <p:cNvPr id="5" name="Rectangle 4"/>
          <p:cNvSpPr/>
          <p:nvPr/>
        </p:nvSpPr>
        <p:spPr>
          <a:xfrm>
            <a:off x="2133600" y="1905000"/>
            <a:ext cx="5105400" cy="2554545"/>
          </a:xfrm>
          <a:prstGeom prst="rect">
            <a:avLst/>
          </a:prstGeom>
        </p:spPr>
        <p:txBody>
          <a:bodyPr wrap="square">
            <a:spAutoFit/>
          </a:bodyPr>
          <a:lstStyle/>
          <a:p>
            <a:pPr algn="ctr"/>
            <a:r>
              <a:rPr lang="en-MY" sz="8000" b="1" dirty="0" smtClean="0">
                <a:solidFill>
                  <a:srgbClr val="FFFFFF"/>
                </a:solidFill>
                <a:latin typeface="Freestyle Script" pitchFamily="66" charset="0"/>
              </a:rPr>
              <a:t>WHAT IS</a:t>
            </a:r>
          </a:p>
          <a:p>
            <a:pPr algn="ctr"/>
            <a:r>
              <a:rPr lang="en-MY" sz="8000" b="1" dirty="0" smtClean="0">
                <a:solidFill>
                  <a:srgbClr val="FFFFFF"/>
                </a:solidFill>
                <a:latin typeface="Freestyle Script" pitchFamily="66" charset="0"/>
              </a:rPr>
              <a:t>LEADERSHIP?</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381000" y="990600"/>
            <a:ext cx="8305800" cy="579438"/>
          </a:xfrm>
          <a:prstGeom prst="rect">
            <a:avLst/>
          </a:prstGeom>
          <a:noFill/>
          <a:ln w="9525">
            <a:noFill/>
            <a:miter lim="800000"/>
            <a:headEnd/>
            <a:tailEnd/>
          </a:ln>
        </p:spPr>
        <p:txBody>
          <a:bodyPr>
            <a:spAutoFit/>
          </a:bodyPr>
          <a:lstStyle/>
          <a:p>
            <a:pPr>
              <a:spcBef>
                <a:spcPct val="50000"/>
              </a:spcBef>
            </a:pPr>
            <a:r>
              <a:rPr lang="en-US" sz="3200" b="0" dirty="0">
                <a:latin typeface="Tahoma" pitchFamily="34" charset="0"/>
                <a:ea typeface="Tahoma" pitchFamily="34" charset="0"/>
                <a:cs typeface="Tahoma" pitchFamily="34" charset="0"/>
              </a:rPr>
              <a:t>5. IS A STUDENT OF </a:t>
            </a:r>
            <a:r>
              <a:rPr lang="en-US" sz="3200" u="sng" dirty="0">
                <a:solidFill>
                  <a:srgbClr val="008000"/>
                </a:solidFill>
                <a:latin typeface="Tahoma" pitchFamily="34" charset="0"/>
                <a:ea typeface="Tahoma" pitchFamily="34" charset="0"/>
                <a:cs typeface="Tahoma" pitchFamily="34" charset="0"/>
              </a:rPr>
              <a:t>GOD’S WORD</a:t>
            </a:r>
            <a:r>
              <a:rPr lang="en-US" sz="3200" b="0" dirty="0">
                <a:latin typeface="Tahoma" pitchFamily="34" charset="0"/>
                <a:ea typeface="Tahoma" pitchFamily="34" charset="0"/>
                <a:cs typeface="Tahoma" pitchFamily="34" charset="0"/>
              </a:rPr>
              <a:t>.</a:t>
            </a:r>
          </a:p>
        </p:txBody>
      </p:sp>
      <p:pic>
        <p:nvPicPr>
          <p:cNvPr id="11267" name="Picture 7"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1268" name="Text Box 8"/>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1269" name="Picture 9"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1270" name="Text Box 10"/>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1271" name="Picture 11"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2301" name="Text Box 13"/>
          <p:cNvSpPr txBox="1">
            <a:spLocks noChangeArrowheads="1"/>
          </p:cNvSpPr>
          <p:nvPr/>
        </p:nvSpPr>
        <p:spPr bwMode="auto">
          <a:xfrm>
            <a:off x="838200" y="1676400"/>
            <a:ext cx="8153400" cy="3493264"/>
          </a:xfrm>
          <a:prstGeom prst="rect">
            <a:avLst/>
          </a:prstGeom>
          <a:noFill/>
          <a:ln w="9525">
            <a:noFill/>
            <a:miter lim="800000"/>
            <a:headEnd/>
            <a:tailEnd/>
          </a:ln>
        </p:spPr>
        <p:txBody>
          <a:bodyPr wrap="square">
            <a:spAutoFit/>
          </a:bodyPr>
          <a:lstStyle/>
          <a:p>
            <a:pPr marL="457200" indent="-457200">
              <a:spcBef>
                <a:spcPct val="50000"/>
              </a:spcBef>
            </a:pPr>
            <a:r>
              <a:rPr lang="en-US" sz="2600" dirty="0">
                <a:latin typeface="Tahoma" pitchFamily="34" charset="0"/>
                <a:ea typeface="Tahoma" pitchFamily="34" charset="0"/>
                <a:cs typeface="Tahoma" pitchFamily="34" charset="0"/>
              </a:rPr>
              <a:t>Students Examine Scripture to understand:</a:t>
            </a:r>
          </a:p>
          <a:p>
            <a:pPr marL="457200" indent="-457200">
              <a:spcBef>
                <a:spcPct val="50000"/>
              </a:spcBef>
              <a:buFontTx/>
              <a:buAutoNum type="alphaLcPeriod"/>
            </a:pPr>
            <a:r>
              <a:rPr lang="en-US" sz="2600" dirty="0">
                <a:solidFill>
                  <a:srgbClr val="008000"/>
                </a:solidFill>
                <a:latin typeface="Tahoma" pitchFamily="34" charset="0"/>
                <a:ea typeface="Tahoma" pitchFamily="34" charset="0"/>
                <a:cs typeface="Tahoma" pitchFamily="34" charset="0"/>
              </a:rPr>
              <a:t>One Time:</a:t>
            </a:r>
            <a:r>
              <a:rPr lang="en-US" sz="2600" b="0" dirty="0">
                <a:latin typeface="Tahoma" pitchFamily="34" charset="0"/>
                <a:ea typeface="Tahoma" pitchFamily="34" charset="0"/>
                <a:cs typeface="Tahoma" pitchFamily="34" charset="0"/>
              </a:rPr>
              <a:t> What did it mean at one time to                     the original audience?</a:t>
            </a:r>
          </a:p>
          <a:p>
            <a:pPr marL="457200" indent="-457200">
              <a:spcBef>
                <a:spcPct val="50000"/>
              </a:spcBef>
              <a:buFontTx/>
              <a:buAutoNum type="alphaLcPeriod"/>
            </a:pPr>
            <a:r>
              <a:rPr lang="en-US" sz="2600" dirty="0">
                <a:solidFill>
                  <a:srgbClr val="008000"/>
                </a:solidFill>
                <a:latin typeface="Tahoma" pitchFamily="34" charset="0"/>
                <a:ea typeface="Tahoma" pitchFamily="34" charset="0"/>
                <a:cs typeface="Tahoma" pitchFamily="34" charset="0"/>
              </a:rPr>
              <a:t>All Time:</a:t>
            </a:r>
            <a:r>
              <a:rPr lang="en-US" sz="2600" b="0" dirty="0">
                <a:latin typeface="Tahoma" pitchFamily="34" charset="0"/>
                <a:ea typeface="Tahoma" pitchFamily="34" charset="0"/>
                <a:cs typeface="Tahoma" pitchFamily="34" charset="0"/>
              </a:rPr>
              <a:t> What is the universal and timeless principle we can learn?</a:t>
            </a:r>
          </a:p>
          <a:p>
            <a:pPr marL="457200" indent="-457200">
              <a:spcBef>
                <a:spcPct val="50000"/>
              </a:spcBef>
              <a:buFontTx/>
              <a:buAutoNum type="alphaLcPeriod"/>
            </a:pPr>
            <a:r>
              <a:rPr lang="en-US" sz="2600" dirty="0">
                <a:solidFill>
                  <a:srgbClr val="008000"/>
                </a:solidFill>
                <a:latin typeface="Tahoma" pitchFamily="34" charset="0"/>
                <a:ea typeface="Tahoma" pitchFamily="34" charset="0"/>
                <a:cs typeface="Tahoma" pitchFamily="34" charset="0"/>
              </a:rPr>
              <a:t>Now Time:</a:t>
            </a:r>
            <a:r>
              <a:rPr lang="en-US" sz="2600" b="0" dirty="0">
                <a:latin typeface="Tahoma" pitchFamily="34" charset="0"/>
                <a:ea typeface="Tahoma" pitchFamily="34" charset="0"/>
                <a:cs typeface="Tahoma" pitchFamily="34" charset="0"/>
              </a:rPr>
              <a:t> What should we </a:t>
            </a:r>
            <a:r>
              <a:rPr lang="en-US" sz="2600" b="0" dirty="0" smtClean="0">
                <a:latin typeface="Tahoma" pitchFamily="34" charset="0"/>
                <a:ea typeface="Tahoma" pitchFamily="34" charset="0"/>
                <a:cs typeface="Tahoma" pitchFamily="34" charset="0"/>
              </a:rPr>
              <a:t>now do </a:t>
            </a:r>
            <a:r>
              <a:rPr lang="en-US" sz="2600" b="0" dirty="0">
                <a:latin typeface="Tahoma" pitchFamily="34" charset="0"/>
                <a:ea typeface="Tahoma" pitchFamily="34" charset="0"/>
                <a:cs typeface="Tahoma" pitchFamily="34" charset="0"/>
              </a:rPr>
              <a:t>in response to it?</a:t>
            </a:r>
          </a:p>
        </p:txBody>
      </p:sp>
      <p:sp>
        <p:nvSpPr>
          <p:cNvPr id="11273" name="Text Box 21"/>
          <p:cNvSpPr txBox="1">
            <a:spLocks noChangeArrowheads="1"/>
          </p:cNvSpPr>
          <p:nvPr/>
        </p:nvSpPr>
        <p:spPr bwMode="auto">
          <a:xfrm>
            <a:off x="228600" y="22860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
        <p:nvSpPr>
          <p:cNvPr id="12310" name="Text Box 22"/>
          <p:cNvSpPr txBox="1">
            <a:spLocks noChangeArrowheads="1"/>
          </p:cNvSpPr>
          <p:nvPr/>
        </p:nvSpPr>
        <p:spPr bwMode="auto">
          <a:xfrm>
            <a:off x="1371600" y="5791200"/>
            <a:ext cx="7352141" cy="430887"/>
          </a:xfrm>
          <a:prstGeom prst="rect">
            <a:avLst/>
          </a:prstGeom>
          <a:solidFill>
            <a:srgbClr val="00CCFF"/>
          </a:solidFill>
          <a:ln w="38100" algn="ctr">
            <a:solidFill>
              <a:srgbClr val="3366FF"/>
            </a:solidFill>
            <a:miter lim="800000"/>
            <a:headEnd/>
            <a:tailEnd/>
          </a:ln>
        </p:spPr>
        <p:txBody>
          <a:bodyPr wrap="none">
            <a:spAutoFit/>
          </a:bodyPr>
          <a:lstStyle/>
          <a:p>
            <a:r>
              <a:rPr lang="en-US" sz="2200" b="0" i="1" dirty="0">
                <a:solidFill>
                  <a:schemeClr val="bg1"/>
                </a:solidFill>
                <a:latin typeface="Tahoma" pitchFamily="34" charset="0"/>
                <a:ea typeface="Tahoma" pitchFamily="34" charset="0"/>
                <a:cs typeface="Tahoma" pitchFamily="34" charset="0"/>
              </a:rPr>
              <a:t>Know God of the Word to Act on the Word of God…Dan 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dissolve">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01">
                                            <p:txEl>
                                              <p:pRg st="0" end="0"/>
                                            </p:txEl>
                                          </p:spTgt>
                                        </p:tgtEl>
                                        <p:attrNameLst>
                                          <p:attrName>style.visibility</p:attrName>
                                        </p:attrNameLst>
                                      </p:cBhvr>
                                      <p:to>
                                        <p:strVal val="visible"/>
                                      </p:to>
                                    </p:set>
                                    <p:animEffect transition="in" filter="wipe(left)">
                                      <p:cBhvr>
                                        <p:cTn id="12" dur="500"/>
                                        <p:tgtEl>
                                          <p:spTgt spid="12301">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2301">
                                            <p:txEl>
                                              <p:pRg st="1" end="1"/>
                                            </p:txEl>
                                          </p:spTgt>
                                        </p:tgtEl>
                                        <p:attrNameLst>
                                          <p:attrName>style.visibility</p:attrName>
                                        </p:attrNameLst>
                                      </p:cBhvr>
                                      <p:to>
                                        <p:strVal val="visible"/>
                                      </p:to>
                                    </p:set>
                                    <p:animEffect transition="in" filter="wipe(left)">
                                      <p:cBhvr>
                                        <p:cTn id="15" dur="500"/>
                                        <p:tgtEl>
                                          <p:spTgt spid="12301">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301">
                                            <p:txEl>
                                              <p:pRg st="2" end="2"/>
                                            </p:txEl>
                                          </p:spTgt>
                                        </p:tgtEl>
                                        <p:attrNameLst>
                                          <p:attrName>style.visibility</p:attrName>
                                        </p:attrNameLst>
                                      </p:cBhvr>
                                      <p:to>
                                        <p:strVal val="visible"/>
                                      </p:to>
                                    </p:set>
                                    <p:animEffect transition="in" filter="wipe(left)">
                                      <p:cBhvr>
                                        <p:cTn id="18" dur="500"/>
                                        <p:tgtEl>
                                          <p:spTgt spid="12301">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301">
                                            <p:txEl>
                                              <p:pRg st="3" end="3"/>
                                            </p:txEl>
                                          </p:spTgt>
                                        </p:tgtEl>
                                        <p:attrNameLst>
                                          <p:attrName>style.visibility</p:attrName>
                                        </p:attrNameLst>
                                      </p:cBhvr>
                                      <p:to>
                                        <p:strVal val="visible"/>
                                      </p:to>
                                    </p:set>
                                    <p:animEffect transition="in" filter="wipe(left)">
                                      <p:cBhvr>
                                        <p:cTn id="21" dur="500"/>
                                        <p:tgtEl>
                                          <p:spTgt spid="12301">
                                            <p:txEl>
                                              <p:pRg st="3" end="3"/>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2310"/>
                                        </p:tgtEl>
                                        <p:attrNameLst>
                                          <p:attrName>style.visibility</p:attrName>
                                        </p:attrNameLst>
                                      </p:cBhvr>
                                      <p:to>
                                        <p:strVal val="visible"/>
                                      </p:to>
                                    </p:set>
                                    <p:animEffect transition="in" filter="fade">
                                      <p:cBhvr>
                                        <p:cTn id="25" dur="2000"/>
                                        <p:tgtEl>
                                          <p:spTgt spid="12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utoUpdateAnimBg="0"/>
      <p:bldP spid="12301" grpId="0" build="allAtOnce" autoUpdateAnimBg="0"/>
      <p:bldP spid="123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i0.wp.com/shortdailydevotions.com/wp-content/uploads/2012/04/study.-do.-teach.-2.png?resize=462%2C100"/>
          <p:cNvPicPr>
            <a:picLocks noChangeAspect="1" noChangeArrowheads="1"/>
          </p:cNvPicPr>
          <p:nvPr/>
        </p:nvPicPr>
        <p:blipFill>
          <a:blip r:embed="rId2" cstate="print"/>
          <a:srcRect/>
          <a:stretch>
            <a:fillRect/>
          </a:stretch>
        </p:blipFill>
        <p:spPr bwMode="auto">
          <a:xfrm>
            <a:off x="0" y="304800"/>
            <a:ext cx="9153144" cy="1981200"/>
          </a:xfrm>
          <a:prstGeom prst="rect">
            <a:avLst/>
          </a:prstGeom>
          <a:noFill/>
        </p:spPr>
      </p:pic>
      <p:sp>
        <p:nvSpPr>
          <p:cNvPr id="3" name="Rectangle 2"/>
          <p:cNvSpPr/>
          <p:nvPr/>
        </p:nvSpPr>
        <p:spPr>
          <a:xfrm>
            <a:off x="304800" y="3581400"/>
            <a:ext cx="8458200" cy="1384995"/>
          </a:xfrm>
          <a:prstGeom prst="rect">
            <a:avLst/>
          </a:prstGeom>
        </p:spPr>
        <p:txBody>
          <a:bodyPr wrap="square">
            <a:spAutoFit/>
          </a:bodyPr>
          <a:lstStyle/>
          <a:p>
            <a:r>
              <a:rPr lang="en-US" sz="2800" b="0" dirty="0" smtClean="0">
                <a:latin typeface="Tahoma" pitchFamily="34" charset="0"/>
                <a:ea typeface="Tahoma" pitchFamily="34" charset="0"/>
                <a:cs typeface="Tahoma" pitchFamily="34" charset="0"/>
              </a:rPr>
              <a:t>Ezra 7:</a:t>
            </a:r>
            <a:r>
              <a:rPr lang="en-US" sz="2800" b="0" baseline="30000" dirty="0" smtClean="0">
                <a:latin typeface="Tahoma" pitchFamily="34" charset="0"/>
                <a:ea typeface="Tahoma" pitchFamily="34" charset="0"/>
                <a:cs typeface="Tahoma" pitchFamily="34" charset="0"/>
              </a:rPr>
              <a:t>10</a:t>
            </a:r>
            <a:r>
              <a:rPr lang="en-US" sz="2800" b="0" dirty="0" smtClean="0">
                <a:latin typeface="Tahoma" pitchFamily="34" charset="0"/>
                <a:ea typeface="Tahoma" pitchFamily="34" charset="0"/>
                <a:cs typeface="Tahoma" pitchFamily="34" charset="0"/>
              </a:rPr>
              <a:t> For Ezra had devoted himself to the </a:t>
            </a:r>
            <a:r>
              <a:rPr lang="en-US" sz="2800" b="0" dirty="0" smtClean="0">
                <a:solidFill>
                  <a:srgbClr val="FF0000"/>
                </a:solidFill>
                <a:latin typeface="Tahoma" pitchFamily="34" charset="0"/>
                <a:ea typeface="Tahoma" pitchFamily="34" charset="0"/>
                <a:cs typeface="Tahoma" pitchFamily="34" charset="0"/>
              </a:rPr>
              <a:t>study</a:t>
            </a:r>
            <a:r>
              <a:rPr lang="en-US" sz="2800" b="0" dirty="0" smtClean="0">
                <a:latin typeface="Tahoma" pitchFamily="34" charset="0"/>
                <a:ea typeface="Tahoma" pitchFamily="34" charset="0"/>
                <a:cs typeface="Tahoma" pitchFamily="34" charset="0"/>
              </a:rPr>
              <a:t> and </a:t>
            </a:r>
            <a:r>
              <a:rPr lang="en-US" sz="2800" b="0" dirty="0" smtClean="0">
                <a:solidFill>
                  <a:srgbClr val="FF0000"/>
                </a:solidFill>
                <a:latin typeface="Tahoma" pitchFamily="34" charset="0"/>
                <a:ea typeface="Tahoma" pitchFamily="34" charset="0"/>
                <a:cs typeface="Tahoma" pitchFamily="34" charset="0"/>
              </a:rPr>
              <a:t>observance</a:t>
            </a:r>
            <a:r>
              <a:rPr lang="en-US" sz="2800" b="0" dirty="0" smtClean="0">
                <a:latin typeface="Tahoma" pitchFamily="34" charset="0"/>
                <a:ea typeface="Tahoma" pitchFamily="34" charset="0"/>
                <a:cs typeface="Tahoma" pitchFamily="34" charset="0"/>
              </a:rPr>
              <a:t> of the Law of the Lord, and to </a:t>
            </a:r>
            <a:r>
              <a:rPr lang="en-US" sz="2800" b="0" dirty="0" smtClean="0">
                <a:solidFill>
                  <a:srgbClr val="FF0000"/>
                </a:solidFill>
                <a:latin typeface="Tahoma" pitchFamily="34" charset="0"/>
                <a:ea typeface="Tahoma" pitchFamily="34" charset="0"/>
                <a:cs typeface="Tahoma" pitchFamily="34" charset="0"/>
              </a:rPr>
              <a:t>teaching</a:t>
            </a:r>
            <a:r>
              <a:rPr lang="en-US" sz="2800" b="0" dirty="0" smtClean="0">
                <a:latin typeface="Tahoma" pitchFamily="34" charset="0"/>
                <a:ea typeface="Tahoma" pitchFamily="34" charset="0"/>
                <a:cs typeface="Tahoma" pitchFamily="34" charset="0"/>
              </a:rPr>
              <a:t> its decrees and laws in Israel. </a:t>
            </a:r>
            <a:endParaRPr lang="en-US" sz="2800" b="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down)">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2291" name="Text Box 3"/>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2292"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2293"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2294"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4343" name="Text Box 7"/>
          <p:cNvSpPr txBox="1">
            <a:spLocks noChangeArrowheads="1"/>
          </p:cNvSpPr>
          <p:nvPr/>
        </p:nvSpPr>
        <p:spPr bwMode="auto">
          <a:xfrm>
            <a:off x="990600" y="2286000"/>
            <a:ext cx="7848600" cy="2893100"/>
          </a:xfrm>
          <a:prstGeom prst="rect">
            <a:avLst/>
          </a:prstGeom>
          <a:noFill/>
          <a:ln w="9525">
            <a:noFill/>
            <a:miter lim="800000"/>
            <a:headEnd/>
            <a:tailEnd/>
          </a:ln>
        </p:spPr>
        <p:txBody>
          <a:bodyPr wrap="square">
            <a:spAutoFit/>
          </a:bodyPr>
          <a:lstStyle/>
          <a:p>
            <a:pPr marL="457200" indent="-457200">
              <a:spcBef>
                <a:spcPct val="50000"/>
              </a:spcBef>
            </a:pPr>
            <a:r>
              <a:rPr lang="en-US" sz="2800" dirty="0">
                <a:latin typeface="Tahoma" pitchFamily="34" charset="0"/>
                <a:ea typeface="Tahoma" pitchFamily="34" charset="0"/>
                <a:cs typeface="Tahoma" pitchFamily="34" charset="0"/>
              </a:rPr>
              <a:t>Paul’s three attitudes concerning the Gospel</a:t>
            </a:r>
            <a:r>
              <a:rPr lang="en-US" sz="2800" b="0" dirty="0">
                <a:latin typeface="Tahoma" pitchFamily="34" charset="0"/>
                <a:ea typeface="Tahoma" pitchFamily="34" charset="0"/>
                <a:cs typeface="Tahoma" pitchFamily="34" charset="0"/>
              </a:rPr>
              <a:t> (Romans 1:14-16)</a:t>
            </a:r>
          </a:p>
          <a:p>
            <a:pPr marL="457200" indent="-457200">
              <a:spcBef>
                <a:spcPct val="50000"/>
              </a:spcBef>
              <a:buFontTx/>
              <a:buAutoNum type="alphaLcPeriod"/>
            </a:pPr>
            <a:r>
              <a:rPr lang="en-US" sz="2800" b="0" dirty="0">
                <a:latin typeface="Tahoma" pitchFamily="34" charset="0"/>
                <a:ea typeface="Tahoma" pitchFamily="34" charset="0"/>
                <a:cs typeface="Tahoma" pitchFamily="34" charset="0"/>
              </a:rPr>
              <a:t>I am </a:t>
            </a:r>
            <a:r>
              <a:rPr lang="en-US" sz="2800" b="0" dirty="0">
                <a:solidFill>
                  <a:srgbClr val="FF0000"/>
                </a:solidFill>
                <a:latin typeface="Tahoma" pitchFamily="34" charset="0"/>
                <a:ea typeface="Tahoma" pitchFamily="34" charset="0"/>
                <a:cs typeface="Tahoma" pitchFamily="34" charset="0"/>
              </a:rPr>
              <a:t>OBLIGATED</a:t>
            </a:r>
            <a:r>
              <a:rPr lang="en-US" sz="2800" b="0" dirty="0">
                <a:latin typeface="Tahoma" pitchFamily="34" charset="0"/>
                <a:ea typeface="Tahoma" pitchFamily="34" charset="0"/>
                <a:cs typeface="Tahoma" pitchFamily="34" charset="0"/>
              </a:rPr>
              <a:t> (v.14)</a:t>
            </a:r>
          </a:p>
          <a:p>
            <a:pPr marL="457200" indent="-457200">
              <a:spcBef>
                <a:spcPct val="50000"/>
              </a:spcBef>
              <a:buFontTx/>
              <a:buAutoNum type="alphaLcPeriod"/>
            </a:pPr>
            <a:r>
              <a:rPr lang="en-US" sz="2800" b="0" dirty="0">
                <a:latin typeface="Tahoma" pitchFamily="34" charset="0"/>
                <a:ea typeface="Tahoma" pitchFamily="34" charset="0"/>
                <a:cs typeface="Tahoma" pitchFamily="34" charset="0"/>
              </a:rPr>
              <a:t>I am </a:t>
            </a:r>
            <a:r>
              <a:rPr lang="en-US" sz="2800" b="0" dirty="0">
                <a:solidFill>
                  <a:srgbClr val="FF0000"/>
                </a:solidFill>
                <a:latin typeface="Tahoma" pitchFamily="34" charset="0"/>
                <a:ea typeface="Tahoma" pitchFamily="34" charset="0"/>
                <a:cs typeface="Tahoma" pitchFamily="34" charset="0"/>
              </a:rPr>
              <a:t>EAGER</a:t>
            </a:r>
            <a:r>
              <a:rPr lang="en-US" sz="2800" b="0" dirty="0">
                <a:latin typeface="Tahoma" pitchFamily="34" charset="0"/>
                <a:ea typeface="Tahoma" pitchFamily="34" charset="0"/>
                <a:cs typeface="Tahoma" pitchFamily="34" charset="0"/>
              </a:rPr>
              <a:t> (v.15)</a:t>
            </a:r>
          </a:p>
          <a:p>
            <a:pPr marL="457200" indent="-457200">
              <a:spcBef>
                <a:spcPct val="50000"/>
              </a:spcBef>
              <a:buFontTx/>
              <a:buAutoNum type="alphaLcPeriod"/>
            </a:pPr>
            <a:r>
              <a:rPr lang="en-US" sz="2800" b="0" dirty="0">
                <a:latin typeface="Tahoma" pitchFamily="34" charset="0"/>
                <a:ea typeface="Tahoma" pitchFamily="34" charset="0"/>
                <a:cs typeface="Tahoma" pitchFamily="34" charset="0"/>
              </a:rPr>
              <a:t>I am </a:t>
            </a:r>
            <a:r>
              <a:rPr lang="en-US" sz="2800" b="0" dirty="0">
                <a:solidFill>
                  <a:srgbClr val="FF0000"/>
                </a:solidFill>
                <a:latin typeface="Tahoma" pitchFamily="34" charset="0"/>
                <a:ea typeface="Tahoma" pitchFamily="34" charset="0"/>
                <a:cs typeface="Tahoma" pitchFamily="34" charset="0"/>
              </a:rPr>
              <a:t>NOT ASHAMED </a:t>
            </a:r>
            <a:r>
              <a:rPr lang="en-US" sz="2800" b="0" dirty="0">
                <a:latin typeface="Tahoma" pitchFamily="34" charset="0"/>
                <a:ea typeface="Tahoma" pitchFamily="34" charset="0"/>
                <a:cs typeface="Tahoma" pitchFamily="34" charset="0"/>
              </a:rPr>
              <a:t>(v.16)</a:t>
            </a:r>
          </a:p>
        </p:txBody>
      </p:sp>
      <p:sp>
        <p:nvSpPr>
          <p:cNvPr id="12296" name="Text Box 8"/>
          <p:cNvSpPr txBox="1">
            <a:spLocks noChangeArrowheads="1"/>
          </p:cNvSpPr>
          <p:nvPr/>
        </p:nvSpPr>
        <p:spPr bwMode="auto">
          <a:xfrm>
            <a:off x="457200" y="228600"/>
            <a:ext cx="8229600" cy="762000"/>
          </a:xfrm>
          <a:prstGeom prst="rect">
            <a:avLst/>
          </a:prstGeom>
          <a:noFill/>
          <a:ln w="9525">
            <a:noFill/>
            <a:miter lim="800000"/>
            <a:headEnd/>
            <a:tailEnd/>
          </a:ln>
        </p:spPr>
        <p:txBody>
          <a:bodyPr>
            <a:spAutoFit/>
          </a:bodyPr>
          <a:lstStyle/>
          <a:p>
            <a:pPr>
              <a:spcBef>
                <a:spcPct val="50000"/>
              </a:spcBef>
            </a:pPr>
            <a:endParaRPr lang="en-US" b="0"/>
          </a:p>
        </p:txBody>
      </p:sp>
      <p:sp>
        <p:nvSpPr>
          <p:cNvPr id="14345" name="Text Box 9"/>
          <p:cNvSpPr txBox="1">
            <a:spLocks noChangeArrowheads="1"/>
          </p:cNvSpPr>
          <p:nvPr/>
        </p:nvSpPr>
        <p:spPr bwMode="auto">
          <a:xfrm>
            <a:off x="381000" y="914400"/>
            <a:ext cx="7924800" cy="1066800"/>
          </a:xfrm>
          <a:prstGeom prst="rect">
            <a:avLst/>
          </a:prstGeom>
          <a:noFill/>
          <a:ln w="9525">
            <a:noFill/>
            <a:miter lim="800000"/>
            <a:headEnd/>
            <a:tailEnd/>
          </a:ln>
        </p:spPr>
        <p:txBody>
          <a:bodyPr>
            <a:spAutoFit/>
          </a:bodyPr>
          <a:lstStyle/>
          <a:p>
            <a:pPr marL="568325" indent="-568325">
              <a:spcBef>
                <a:spcPct val="50000"/>
              </a:spcBef>
            </a:pPr>
            <a:r>
              <a:rPr lang="en-US" sz="3200" b="0" dirty="0">
                <a:latin typeface="Tahoma" pitchFamily="34" charset="0"/>
                <a:ea typeface="Tahoma" pitchFamily="34" charset="0"/>
                <a:cs typeface="Tahoma" pitchFamily="34" charset="0"/>
              </a:rPr>
              <a:t>6. HAS A VITAL, LIFE-CHANGING </a:t>
            </a:r>
            <a:r>
              <a:rPr lang="en-US" sz="3200" u="sng" dirty="0">
                <a:solidFill>
                  <a:srgbClr val="008000"/>
                </a:solidFill>
                <a:latin typeface="Tahoma" pitchFamily="34" charset="0"/>
                <a:ea typeface="Tahoma" pitchFamily="34" charset="0"/>
                <a:cs typeface="Tahoma" pitchFamily="34" charset="0"/>
              </a:rPr>
              <a:t>MESSAGE</a:t>
            </a:r>
            <a:r>
              <a:rPr lang="en-US" sz="3200" b="0" dirty="0">
                <a:latin typeface="Tahoma" pitchFamily="34" charset="0"/>
                <a:ea typeface="Tahoma" pitchFamily="34" charset="0"/>
                <a:cs typeface="Tahoma" pitchFamily="34" charset="0"/>
              </a:rPr>
              <a:t> FOR A LOST WORLD.</a:t>
            </a:r>
          </a:p>
        </p:txBody>
      </p:sp>
      <p:sp>
        <p:nvSpPr>
          <p:cNvPr id="12298" name="Text Box 10"/>
          <p:cNvSpPr txBox="1">
            <a:spLocks noChangeArrowheads="1"/>
          </p:cNvSpPr>
          <p:nvPr/>
        </p:nvSpPr>
        <p:spPr bwMode="auto">
          <a:xfrm>
            <a:off x="228600" y="228600"/>
            <a:ext cx="5257800" cy="523220"/>
          </a:xfrm>
          <a:prstGeom prst="rect">
            <a:avLst/>
          </a:prstGeom>
          <a:noFill/>
          <a:ln w="9525">
            <a:noFill/>
            <a:miter lim="800000"/>
            <a:headEnd/>
            <a:tailEnd/>
          </a:ln>
        </p:spPr>
        <p:txBody>
          <a:bodyPr>
            <a:spAutoFit/>
          </a:bodyPr>
          <a:lstStyle/>
          <a:p>
            <a:r>
              <a:rPr lang="en-US" sz="2800" b="0" dirty="0">
                <a:latin typeface="Tahoma" pitchFamily="34" charset="0"/>
                <a:ea typeface="Tahoma" pitchFamily="34" charset="0"/>
                <a:cs typeface="Tahoma" pitchFamily="34" charset="0"/>
              </a:rPr>
              <a:t> The Leader God Uses .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dissolve">
                                      <p:cBhvr>
                                        <p:cTn id="7" dur="500"/>
                                        <p:tgtEl>
                                          <p:spTgt spid="143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3">
                                            <p:txEl>
                                              <p:pRg st="0" end="0"/>
                                            </p:txEl>
                                          </p:spTgt>
                                        </p:tgtEl>
                                        <p:attrNameLst>
                                          <p:attrName>style.visibility</p:attrName>
                                        </p:attrNameLst>
                                      </p:cBhvr>
                                      <p:to>
                                        <p:strVal val="visible"/>
                                      </p:to>
                                    </p:set>
                                    <p:animEffect transition="in" filter="wipe(left)">
                                      <p:cBhvr>
                                        <p:cTn id="12" dur="500"/>
                                        <p:tgtEl>
                                          <p:spTgt spid="14343">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343">
                                            <p:txEl>
                                              <p:pRg st="1" end="1"/>
                                            </p:txEl>
                                          </p:spTgt>
                                        </p:tgtEl>
                                        <p:attrNameLst>
                                          <p:attrName>style.visibility</p:attrName>
                                        </p:attrNameLst>
                                      </p:cBhvr>
                                      <p:to>
                                        <p:strVal val="visible"/>
                                      </p:to>
                                    </p:set>
                                    <p:animEffect transition="in" filter="wipe(left)">
                                      <p:cBhvr>
                                        <p:cTn id="15" dur="500"/>
                                        <p:tgtEl>
                                          <p:spTgt spid="14343">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343">
                                            <p:txEl>
                                              <p:pRg st="2" end="2"/>
                                            </p:txEl>
                                          </p:spTgt>
                                        </p:tgtEl>
                                        <p:attrNameLst>
                                          <p:attrName>style.visibility</p:attrName>
                                        </p:attrNameLst>
                                      </p:cBhvr>
                                      <p:to>
                                        <p:strVal val="visible"/>
                                      </p:to>
                                    </p:set>
                                    <p:animEffect transition="in" filter="wipe(left)">
                                      <p:cBhvr>
                                        <p:cTn id="18" dur="500"/>
                                        <p:tgtEl>
                                          <p:spTgt spid="14343">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4343">
                                            <p:txEl>
                                              <p:pRg st="3" end="3"/>
                                            </p:txEl>
                                          </p:spTgt>
                                        </p:tgtEl>
                                        <p:attrNameLst>
                                          <p:attrName>style.visibility</p:attrName>
                                        </p:attrNameLst>
                                      </p:cBhvr>
                                      <p:to>
                                        <p:strVal val="visible"/>
                                      </p:to>
                                    </p:set>
                                    <p:animEffect transition="in" filter="wipe(left)">
                                      <p:cBhvr>
                                        <p:cTn id="21" dur="500"/>
                                        <p:tgtEl>
                                          <p:spTgt spid="143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build="allAtOnce" autoUpdateAnimBg="0"/>
      <p:bldP spid="1434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381000"/>
            <a:ext cx="9067800" cy="838200"/>
          </a:xfrm>
        </p:spPr>
        <p:txBody>
          <a:bodyPr/>
          <a:lstStyle/>
          <a:p>
            <a:pPr marL="568325" indent="-568325" algn="l" eaLnBrk="1" hangingPunct="1"/>
            <a:r>
              <a:rPr lang="en-US" sz="3000" dirty="0" smtClean="0">
                <a:latin typeface="Tahoma" pitchFamily="34" charset="0"/>
                <a:ea typeface="Tahoma" pitchFamily="34" charset="0"/>
                <a:cs typeface="Tahoma" pitchFamily="34" charset="0"/>
              </a:rPr>
              <a:t>7. HAS A </a:t>
            </a:r>
            <a:r>
              <a:rPr lang="en-US" sz="3000" b="1" u="sng" dirty="0" smtClean="0">
                <a:solidFill>
                  <a:srgbClr val="008000"/>
                </a:solidFill>
                <a:latin typeface="Tahoma" pitchFamily="34" charset="0"/>
                <a:ea typeface="Tahoma" pitchFamily="34" charset="0"/>
                <a:cs typeface="Tahoma" pitchFamily="34" charset="0"/>
              </a:rPr>
              <a:t>FAITH</a:t>
            </a:r>
            <a:r>
              <a:rPr lang="en-US" sz="3000" dirty="0" smtClean="0">
                <a:latin typeface="Tahoma" pitchFamily="34" charset="0"/>
                <a:ea typeface="Tahoma" pitchFamily="34" charset="0"/>
                <a:cs typeface="Tahoma" pitchFamily="34" charset="0"/>
              </a:rPr>
              <a:t> THAT EXPECTS RESULTS</a:t>
            </a:r>
            <a:r>
              <a:rPr lang="en-US" sz="3000" dirty="0" smtClean="0">
                <a:latin typeface="Verdana" pitchFamily="34" charset="0"/>
              </a:rPr>
              <a:t>.</a:t>
            </a:r>
          </a:p>
        </p:txBody>
      </p:sp>
      <p:sp>
        <p:nvSpPr>
          <p:cNvPr id="15363" name="Rectangle 3"/>
          <p:cNvSpPr>
            <a:spLocks noGrp="1" noChangeArrowheads="1"/>
          </p:cNvSpPr>
          <p:nvPr>
            <p:ph type="body" idx="1"/>
          </p:nvPr>
        </p:nvSpPr>
        <p:spPr>
          <a:xfrm>
            <a:off x="838200" y="1066800"/>
            <a:ext cx="8305800" cy="4953000"/>
          </a:xfrm>
        </p:spPr>
        <p:txBody>
          <a:bodyPr/>
          <a:lstStyle/>
          <a:p>
            <a:pPr marL="0" indent="0" eaLnBrk="1" hangingPunct="1">
              <a:lnSpc>
                <a:spcPct val="90000"/>
              </a:lnSpc>
              <a:buFontTx/>
              <a:buNone/>
            </a:pPr>
            <a:r>
              <a:rPr lang="en-US" sz="2600" b="1" dirty="0" smtClean="0">
                <a:latin typeface="Tahoma" pitchFamily="34" charset="0"/>
                <a:ea typeface="Tahoma" pitchFamily="34" charset="0"/>
                <a:cs typeface="Tahoma" pitchFamily="34" charset="0"/>
              </a:rPr>
              <a:t>Common Traits of People of Faith:</a:t>
            </a:r>
          </a:p>
          <a:p>
            <a:pPr marL="0" indent="0" eaLnBrk="1" hangingPunct="1">
              <a:lnSpc>
                <a:spcPct val="90000"/>
              </a:lnSpc>
              <a:buFontTx/>
              <a:buNone/>
            </a:pPr>
            <a:r>
              <a:rPr lang="en-US" sz="2600" dirty="0" smtClean="0">
                <a:latin typeface="Tahoma" pitchFamily="34" charset="0"/>
                <a:ea typeface="Tahoma" pitchFamily="34" charset="0"/>
                <a:cs typeface="Tahoma" pitchFamily="34" charset="0"/>
              </a:rPr>
              <a:t> </a:t>
            </a:r>
          </a:p>
          <a:p>
            <a:pPr marL="0" indent="0" eaLnBrk="1" hangingPunct="1">
              <a:spcBef>
                <a:spcPts val="0"/>
              </a:spcBef>
              <a:buFontTx/>
              <a:buAutoNum type="alphaLcPeriod"/>
            </a:pPr>
            <a:r>
              <a:rPr lang="en-US" sz="2600" dirty="0" smtClean="0">
                <a:solidFill>
                  <a:srgbClr val="CC6600"/>
                </a:solidFill>
                <a:latin typeface="Tahoma" pitchFamily="34" charset="0"/>
                <a:ea typeface="Tahoma" pitchFamily="34" charset="0"/>
                <a:cs typeface="Tahoma" pitchFamily="34" charset="0"/>
              </a:rPr>
              <a:t> Vision</a:t>
            </a:r>
            <a:r>
              <a:rPr lang="en-US" sz="2600" dirty="0" smtClean="0">
                <a:latin typeface="Tahoma" pitchFamily="34" charset="0"/>
                <a:ea typeface="Tahoma" pitchFamily="34" charset="0"/>
                <a:cs typeface="Tahoma" pitchFamily="34" charset="0"/>
              </a:rPr>
              <a:t> – each of them “saw” the promises from afar   </a:t>
            </a:r>
          </a:p>
          <a:p>
            <a:pPr marL="0" indent="0" eaLnBrk="1" hangingPunct="1">
              <a:spcBef>
                <a:spcPts val="0"/>
              </a:spcBef>
              <a:buNone/>
            </a:pPr>
            <a:r>
              <a:rPr lang="en-US" sz="2600" dirty="0" smtClean="0">
                <a:latin typeface="Tahoma" pitchFamily="34" charset="0"/>
                <a:ea typeface="Tahoma" pitchFamily="34" charset="0"/>
                <a:cs typeface="Tahoma" pitchFamily="34" charset="0"/>
              </a:rPr>
              <a:t>     off.</a:t>
            </a:r>
          </a:p>
          <a:p>
            <a:pPr marL="0" indent="0" eaLnBrk="1" hangingPunct="1">
              <a:spcBef>
                <a:spcPts val="0"/>
              </a:spcBef>
              <a:buFontTx/>
              <a:buNone/>
            </a:pPr>
            <a:r>
              <a:rPr lang="en-US" sz="2600" dirty="0" smtClean="0">
                <a:solidFill>
                  <a:srgbClr val="CC6600"/>
                </a:solidFill>
                <a:latin typeface="Tahoma" pitchFamily="34" charset="0"/>
                <a:ea typeface="Tahoma" pitchFamily="34" charset="0"/>
                <a:cs typeface="Tahoma" pitchFamily="34" charset="0"/>
              </a:rPr>
              <a:t>b. Confidence</a:t>
            </a:r>
            <a:r>
              <a:rPr lang="en-US" sz="2600" dirty="0" smtClean="0">
                <a:latin typeface="Tahoma" pitchFamily="34" charset="0"/>
                <a:ea typeface="Tahoma" pitchFamily="34" charset="0"/>
                <a:cs typeface="Tahoma" pitchFamily="34" charset="0"/>
              </a:rPr>
              <a:t> – each of them were assured of the </a:t>
            </a:r>
          </a:p>
          <a:p>
            <a:pPr marL="0" indent="0" eaLnBrk="1" hangingPunct="1">
              <a:spcBef>
                <a:spcPts val="0"/>
              </a:spcBef>
              <a:buFontTx/>
              <a:buNone/>
            </a:pPr>
            <a:r>
              <a:rPr lang="en-US" sz="2600" dirty="0" smtClean="0">
                <a:latin typeface="Tahoma" pitchFamily="34" charset="0"/>
                <a:ea typeface="Tahoma" pitchFamily="34" charset="0"/>
                <a:cs typeface="Tahoma" pitchFamily="34" charset="0"/>
              </a:rPr>
              <a:t>     promises of God.</a:t>
            </a:r>
          </a:p>
          <a:p>
            <a:pPr marL="0" indent="0" eaLnBrk="1" hangingPunct="1">
              <a:spcBef>
                <a:spcPts val="0"/>
              </a:spcBef>
              <a:buFontTx/>
              <a:buNone/>
            </a:pPr>
            <a:r>
              <a:rPr lang="en-US" sz="2600" dirty="0" smtClean="0">
                <a:solidFill>
                  <a:srgbClr val="CC6600"/>
                </a:solidFill>
                <a:latin typeface="Tahoma" pitchFamily="34" charset="0"/>
                <a:ea typeface="Tahoma" pitchFamily="34" charset="0"/>
                <a:cs typeface="Tahoma" pitchFamily="34" charset="0"/>
              </a:rPr>
              <a:t>c.</a:t>
            </a:r>
            <a:r>
              <a:rPr lang="en-US" sz="2600" b="1" dirty="0" smtClean="0">
                <a:solidFill>
                  <a:srgbClr val="CC6600"/>
                </a:solidFill>
                <a:latin typeface="Tahoma" pitchFamily="34" charset="0"/>
                <a:ea typeface="Tahoma" pitchFamily="34" charset="0"/>
                <a:cs typeface="Tahoma" pitchFamily="34" charset="0"/>
              </a:rPr>
              <a:t> </a:t>
            </a:r>
            <a:r>
              <a:rPr lang="en-US" sz="2600" dirty="0" smtClean="0">
                <a:solidFill>
                  <a:srgbClr val="CC6600"/>
                </a:solidFill>
                <a:latin typeface="Tahoma" pitchFamily="34" charset="0"/>
                <a:ea typeface="Tahoma" pitchFamily="34" charset="0"/>
                <a:cs typeface="Tahoma" pitchFamily="34" charset="0"/>
              </a:rPr>
              <a:t>Hunger</a:t>
            </a:r>
            <a:r>
              <a:rPr lang="en-US" sz="2600" dirty="0" smtClean="0">
                <a:latin typeface="Tahoma" pitchFamily="34" charset="0"/>
                <a:ea typeface="Tahoma" pitchFamily="34" charset="0"/>
                <a:cs typeface="Tahoma" pitchFamily="34" charset="0"/>
              </a:rPr>
              <a:t> – each of them embraced and owned the </a:t>
            </a:r>
          </a:p>
          <a:p>
            <a:pPr marL="0" indent="0" eaLnBrk="1" hangingPunct="1">
              <a:spcBef>
                <a:spcPts val="0"/>
              </a:spcBef>
              <a:buFontTx/>
              <a:buNone/>
            </a:pPr>
            <a:r>
              <a:rPr lang="en-US" sz="2600" dirty="0" smtClean="0">
                <a:latin typeface="Tahoma" pitchFamily="34" charset="0"/>
                <a:ea typeface="Tahoma" pitchFamily="34" charset="0"/>
                <a:cs typeface="Tahoma" pitchFamily="34" charset="0"/>
              </a:rPr>
              <a:t>     promises as their own.</a:t>
            </a:r>
          </a:p>
          <a:p>
            <a:pPr marL="0" indent="0" eaLnBrk="1" hangingPunct="1">
              <a:spcBef>
                <a:spcPts val="0"/>
              </a:spcBef>
              <a:buFontTx/>
              <a:buNone/>
            </a:pPr>
            <a:r>
              <a:rPr lang="en-US" sz="2600" dirty="0" smtClean="0">
                <a:solidFill>
                  <a:srgbClr val="CC6600"/>
                </a:solidFill>
                <a:latin typeface="Tahoma" pitchFamily="34" charset="0"/>
                <a:ea typeface="Tahoma" pitchFamily="34" charset="0"/>
                <a:cs typeface="Tahoma" pitchFamily="34" charset="0"/>
              </a:rPr>
              <a:t>d. Resolve</a:t>
            </a:r>
            <a:r>
              <a:rPr lang="en-US" sz="2600" dirty="0" smtClean="0">
                <a:latin typeface="Tahoma" pitchFamily="34" charset="0"/>
                <a:ea typeface="Tahoma" pitchFamily="34" charset="0"/>
                <a:cs typeface="Tahoma" pitchFamily="34" charset="0"/>
              </a:rPr>
              <a:t> – they confessed that they were pilgrims on </a:t>
            </a:r>
          </a:p>
          <a:p>
            <a:pPr marL="0" indent="0" eaLnBrk="1" hangingPunct="1">
              <a:spcBef>
                <a:spcPts val="0"/>
              </a:spcBef>
              <a:buFontTx/>
              <a:buNone/>
            </a:pPr>
            <a:r>
              <a:rPr lang="en-US" sz="2600" dirty="0" smtClean="0">
                <a:latin typeface="Tahoma" pitchFamily="34" charset="0"/>
                <a:ea typeface="Tahoma" pitchFamily="34" charset="0"/>
                <a:cs typeface="Tahoma" pitchFamily="34" charset="0"/>
              </a:rPr>
              <a:t>     the earth.</a:t>
            </a:r>
          </a:p>
          <a:p>
            <a:pPr marL="0" indent="0" eaLnBrk="1" hangingPunct="1">
              <a:spcBef>
                <a:spcPts val="0"/>
              </a:spcBef>
              <a:buFontTx/>
              <a:buNone/>
            </a:pPr>
            <a:r>
              <a:rPr lang="en-US" sz="2600" dirty="0" smtClean="0">
                <a:solidFill>
                  <a:srgbClr val="CC6600"/>
                </a:solidFill>
                <a:latin typeface="Tahoma" pitchFamily="34" charset="0"/>
                <a:ea typeface="Tahoma" pitchFamily="34" charset="0"/>
                <a:cs typeface="Tahoma" pitchFamily="34" charset="0"/>
              </a:rPr>
              <a:t>e. Dreams</a:t>
            </a:r>
            <a:r>
              <a:rPr lang="en-US" sz="2600" dirty="0" smtClean="0">
                <a:solidFill>
                  <a:srgbClr val="669900"/>
                </a:solidFill>
                <a:latin typeface="Tahoma" pitchFamily="34" charset="0"/>
                <a:ea typeface="Tahoma" pitchFamily="34" charset="0"/>
                <a:cs typeface="Tahoma" pitchFamily="34" charset="0"/>
              </a:rPr>
              <a:t> </a:t>
            </a:r>
            <a:r>
              <a:rPr lang="en-US" sz="2600" dirty="0" smtClean="0">
                <a:latin typeface="Tahoma" pitchFamily="34" charset="0"/>
                <a:ea typeface="Tahoma" pitchFamily="34" charset="0"/>
                <a:cs typeface="Tahoma" pitchFamily="34" charset="0"/>
              </a:rPr>
              <a:t>- their God-given dreams, not their                    </a:t>
            </a:r>
          </a:p>
          <a:p>
            <a:pPr marL="0" indent="0" eaLnBrk="1" hangingPunct="1">
              <a:spcBef>
                <a:spcPts val="0"/>
              </a:spcBef>
              <a:buFontTx/>
              <a:buNone/>
            </a:pPr>
            <a:r>
              <a:rPr lang="en-US" sz="2600" dirty="0" smtClean="0">
                <a:latin typeface="Tahoma" pitchFamily="34" charset="0"/>
                <a:ea typeface="Tahoma" pitchFamily="34" charset="0"/>
                <a:cs typeface="Tahoma" pitchFamily="34" charset="0"/>
              </a:rPr>
              <a:t>     memories, consumed them.</a:t>
            </a:r>
            <a:r>
              <a:rPr lang="en-US" sz="2400" dirty="0" smtClean="0">
                <a:latin typeface="Tahoma" pitchFamily="34" charset="0"/>
                <a:ea typeface="Tahoma" pitchFamily="34" charset="0"/>
                <a:cs typeface="Tahoma" pitchFamily="34" charset="0"/>
              </a:rPr>
              <a:t>       (Hebrews 11:13)</a:t>
            </a:r>
          </a:p>
        </p:txBody>
      </p:sp>
      <p:pic>
        <p:nvPicPr>
          <p:cNvPr id="13316" name="Picture 4" descr="MLM 50% shade color"/>
          <p:cNvPicPr>
            <a:picLocks noChangeAspect="1" noChangeArrowheads="1"/>
          </p:cNvPicPr>
          <p:nvPr/>
        </p:nvPicPr>
        <p:blipFill>
          <a:blip r:embed="rId2" cstate="print"/>
          <a:srcRect/>
          <a:stretch>
            <a:fillRect/>
          </a:stretch>
        </p:blipFill>
        <p:spPr bwMode="auto">
          <a:xfrm>
            <a:off x="0" y="5486400"/>
            <a:ext cx="1028700" cy="1371600"/>
          </a:xfrm>
          <a:prstGeom prst="rect">
            <a:avLst/>
          </a:prstGeom>
          <a:noFill/>
          <a:ln w="9525">
            <a:noFill/>
            <a:miter lim="800000"/>
            <a:headEnd/>
            <a:tailEnd/>
          </a:ln>
        </p:spPr>
      </p:pic>
      <p:sp>
        <p:nvSpPr>
          <p:cNvPr id="13317"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3318"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3319" name="Text Box 7"/>
          <p:cNvSpPr txBox="1">
            <a:spLocks noChangeArrowheads="1"/>
          </p:cNvSpPr>
          <p:nvPr/>
        </p:nvSpPr>
        <p:spPr bwMode="auto">
          <a:xfrm>
            <a:off x="0" y="0"/>
            <a:ext cx="49530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ssolve">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wipe(left)">
                                      <p:cBhvr>
                                        <p:cTn id="12" dur="500"/>
                                        <p:tgtEl>
                                          <p:spTgt spid="15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wipe(left)">
                                      <p:cBhvr>
                                        <p:cTn id="17" dur="500"/>
                                        <p:tgtEl>
                                          <p:spTgt spid="153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wipe(left)">
                                      <p:cBhvr>
                                        <p:cTn id="22" dur="500"/>
                                        <p:tgtEl>
                                          <p:spTgt spid="153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animEffect transition="in" filter="wipe(left)">
                                      <p:cBhvr>
                                        <p:cTn id="27" dur="500"/>
                                        <p:tgtEl>
                                          <p:spTgt spid="153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363">
                                            <p:txEl>
                                              <p:pRg st="5" end="5"/>
                                            </p:txEl>
                                          </p:spTgt>
                                        </p:tgtEl>
                                        <p:attrNameLst>
                                          <p:attrName>style.visibility</p:attrName>
                                        </p:attrNameLst>
                                      </p:cBhvr>
                                      <p:to>
                                        <p:strVal val="visible"/>
                                      </p:to>
                                    </p:set>
                                    <p:animEffect transition="in" filter="wipe(left)">
                                      <p:cBhvr>
                                        <p:cTn id="32" dur="500"/>
                                        <p:tgtEl>
                                          <p:spTgt spid="153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363">
                                            <p:txEl>
                                              <p:pRg st="6" end="6"/>
                                            </p:txEl>
                                          </p:spTgt>
                                        </p:tgtEl>
                                        <p:attrNameLst>
                                          <p:attrName>style.visibility</p:attrName>
                                        </p:attrNameLst>
                                      </p:cBhvr>
                                      <p:to>
                                        <p:strVal val="visible"/>
                                      </p:to>
                                    </p:set>
                                    <p:animEffect transition="in" filter="wipe(left)">
                                      <p:cBhvr>
                                        <p:cTn id="37" dur="500"/>
                                        <p:tgtEl>
                                          <p:spTgt spid="1536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363">
                                            <p:txEl>
                                              <p:pRg st="7" end="7"/>
                                            </p:txEl>
                                          </p:spTgt>
                                        </p:tgtEl>
                                        <p:attrNameLst>
                                          <p:attrName>style.visibility</p:attrName>
                                        </p:attrNameLst>
                                      </p:cBhvr>
                                      <p:to>
                                        <p:strVal val="visible"/>
                                      </p:to>
                                    </p:set>
                                    <p:animEffect transition="in" filter="wipe(left)">
                                      <p:cBhvr>
                                        <p:cTn id="42" dur="500"/>
                                        <p:tgtEl>
                                          <p:spTgt spid="1536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363">
                                            <p:txEl>
                                              <p:pRg st="8" end="8"/>
                                            </p:txEl>
                                          </p:spTgt>
                                        </p:tgtEl>
                                        <p:attrNameLst>
                                          <p:attrName>style.visibility</p:attrName>
                                        </p:attrNameLst>
                                      </p:cBhvr>
                                      <p:to>
                                        <p:strVal val="visible"/>
                                      </p:to>
                                    </p:set>
                                    <p:animEffect transition="in" filter="wipe(left)">
                                      <p:cBhvr>
                                        <p:cTn id="47" dur="500"/>
                                        <p:tgtEl>
                                          <p:spTgt spid="1536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363">
                                            <p:txEl>
                                              <p:pRg st="9" end="9"/>
                                            </p:txEl>
                                          </p:spTgt>
                                        </p:tgtEl>
                                        <p:attrNameLst>
                                          <p:attrName>style.visibility</p:attrName>
                                        </p:attrNameLst>
                                      </p:cBhvr>
                                      <p:to>
                                        <p:strVal val="visible"/>
                                      </p:to>
                                    </p:set>
                                    <p:animEffect transition="in" filter="wipe(left)">
                                      <p:cBhvr>
                                        <p:cTn id="52" dur="500"/>
                                        <p:tgtEl>
                                          <p:spTgt spid="1536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363">
                                            <p:txEl>
                                              <p:pRg st="10" end="10"/>
                                            </p:txEl>
                                          </p:spTgt>
                                        </p:tgtEl>
                                        <p:attrNameLst>
                                          <p:attrName>style.visibility</p:attrName>
                                        </p:attrNameLst>
                                      </p:cBhvr>
                                      <p:to>
                                        <p:strVal val="visible"/>
                                      </p:to>
                                    </p:set>
                                    <p:animEffect transition="in" filter="wipe(left)">
                                      <p:cBhvr>
                                        <p:cTn id="57" dur="500"/>
                                        <p:tgtEl>
                                          <p:spTgt spid="1536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363">
                                            <p:txEl>
                                              <p:pRg st="11" end="11"/>
                                            </p:txEl>
                                          </p:spTgt>
                                        </p:tgtEl>
                                        <p:attrNameLst>
                                          <p:attrName>style.visibility</p:attrName>
                                        </p:attrNameLst>
                                      </p:cBhvr>
                                      <p:to>
                                        <p:strVal val="visible"/>
                                      </p:to>
                                    </p:set>
                                    <p:animEffect transition="in" filter="wipe(left)">
                                      <p:cBhvr>
                                        <p:cTn id="62" dur="500"/>
                                        <p:tgtEl>
                                          <p:spTgt spid="1536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9W3wQ61BxCs/T8omr35dNVI/AAAAAAAAMD8/kRZUR1_8pyo/s1600/Woman+who+touched-Copping.png"/>
          <p:cNvPicPr>
            <a:picLocks noChangeAspect="1" noChangeArrowheads="1"/>
          </p:cNvPicPr>
          <p:nvPr/>
        </p:nvPicPr>
        <p:blipFill>
          <a:blip r:embed="rId2" cstate="print"/>
          <a:srcRect/>
          <a:stretch>
            <a:fillRect/>
          </a:stretch>
        </p:blipFill>
        <p:spPr bwMode="auto">
          <a:xfrm>
            <a:off x="4419600" y="152400"/>
            <a:ext cx="4548337" cy="6546850"/>
          </a:xfrm>
          <a:prstGeom prst="rect">
            <a:avLst/>
          </a:prstGeom>
          <a:noFill/>
        </p:spPr>
      </p:pic>
      <p:sp>
        <p:nvSpPr>
          <p:cNvPr id="5" name="Rectangle 4"/>
          <p:cNvSpPr/>
          <p:nvPr/>
        </p:nvSpPr>
        <p:spPr>
          <a:xfrm>
            <a:off x="304800" y="304800"/>
            <a:ext cx="3733800" cy="2492990"/>
          </a:xfrm>
          <a:prstGeom prst="rect">
            <a:avLst/>
          </a:prstGeom>
        </p:spPr>
        <p:txBody>
          <a:bodyPr wrap="square">
            <a:spAutoFit/>
          </a:bodyPr>
          <a:lstStyle/>
          <a:p>
            <a:r>
              <a:rPr lang="en-MY" sz="2600" b="0" dirty="0" smtClean="0">
                <a:solidFill>
                  <a:srgbClr val="002060"/>
                </a:solidFill>
                <a:latin typeface="Tahoma" pitchFamily="34" charset="0"/>
                <a:ea typeface="Tahoma" pitchFamily="34" charset="0"/>
                <a:cs typeface="Tahoma" pitchFamily="34" charset="0"/>
              </a:rPr>
              <a:t>Mark 5:</a:t>
            </a:r>
            <a:r>
              <a:rPr lang="en-MY" sz="2600" b="0" baseline="30000" dirty="0" smtClean="0">
                <a:solidFill>
                  <a:srgbClr val="002060"/>
                </a:solidFill>
                <a:latin typeface="Tahoma" pitchFamily="34" charset="0"/>
                <a:ea typeface="Tahoma" pitchFamily="34" charset="0"/>
                <a:cs typeface="Tahoma" pitchFamily="34" charset="0"/>
              </a:rPr>
              <a:t>30</a:t>
            </a:r>
            <a:r>
              <a:rPr lang="en-MY" sz="2600" b="0" dirty="0" smtClean="0">
                <a:solidFill>
                  <a:srgbClr val="002060"/>
                </a:solidFill>
                <a:latin typeface="Tahoma" pitchFamily="34" charset="0"/>
                <a:ea typeface="Tahoma" pitchFamily="34" charset="0"/>
                <a:cs typeface="Tahoma" pitchFamily="34" charset="0"/>
              </a:rPr>
              <a:t> At once Jesus realized that power had gone out from him. He turned around in the crowd and asked, "Who touched my clothes?”...</a:t>
            </a:r>
          </a:p>
        </p:txBody>
      </p:sp>
      <p:sp>
        <p:nvSpPr>
          <p:cNvPr id="6" name="Rectangle 5"/>
          <p:cNvSpPr/>
          <p:nvPr/>
        </p:nvSpPr>
        <p:spPr>
          <a:xfrm>
            <a:off x="381000" y="3352800"/>
            <a:ext cx="3733800" cy="2092881"/>
          </a:xfrm>
          <a:prstGeom prst="rect">
            <a:avLst/>
          </a:prstGeom>
        </p:spPr>
        <p:txBody>
          <a:bodyPr wrap="square">
            <a:spAutoFit/>
          </a:bodyPr>
          <a:lstStyle/>
          <a:p>
            <a:pPr lvl="0"/>
            <a:r>
              <a:rPr lang="en-MY" sz="2600" b="0" baseline="30000" dirty="0" smtClean="0">
                <a:solidFill>
                  <a:srgbClr val="002060"/>
                </a:solidFill>
                <a:latin typeface="Tahoma" pitchFamily="34" charset="0"/>
                <a:ea typeface="Tahoma" pitchFamily="34" charset="0"/>
                <a:cs typeface="Tahoma" pitchFamily="34" charset="0"/>
              </a:rPr>
              <a:t>34</a:t>
            </a:r>
            <a:r>
              <a:rPr lang="en-MY" sz="2600" b="0" dirty="0" smtClean="0">
                <a:solidFill>
                  <a:srgbClr val="002060"/>
                </a:solidFill>
                <a:latin typeface="Tahoma" pitchFamily="34" charset="0"/>
                <a:ea typeface="Tahoma" pitchFamily="34" charset="0"/>
                <a:cs typeface="Tahoma" pitchFamily="34" charset="0"/>
              </a:rPr>
              <a:t> He said to her, "Daughter, </a:t>
            </a:r>
            <a:r>
              <a:rPr lang="en-MY" sz="2600" b="0" dirty="0" smtClean="0">
                <a:solidFill>
                  <a:srgbClr val="FF0000"/>
                </a:solidFill>
                <a:latin typeface="Tahoma" pitchFamily="34" charset="0"/>
                <a:ea typeface="Tahoma" pitchFamily="34" charset="0"/>
                <a:cs typeface="Tahoma" pitchFamily="34" charset="0"/>
              </a:rPr>
              <a:t>your faith has healed you</a:t>
            </a:r>
            <a:r>
              <a:rPr lang="en-MY" sz="2600" b="0" dirty="0" smtClean="0">
                <a:solidFill>
                  <a:srgbClr val="002060"/>
                </a:solidFill>
                <a:latin typeface="Tahoma" pitchFamily="34" charset="0"/>
                <a:ea typeface="Tahoma" pitchFamily="34" charset="0"/>
                <a:cs typeface="Tahoma" pitchFamily="34" charset="0"/>
              </a:rPr>
              <a:t>. Go in peace and be freed from your suffering.”</a:t>
            </a:r>
            <a:endParaRPr lang="en-MY" sz="2600" b="0" dirty="0">
              <a:solidFill>
                <a:srgbClr val="00206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8600" y="838200"/>
            <a:ext cx="7772400" cy="1143000"/>
          </a:xfrm>
        </p:spPr>
        <p:txBody>
          <a:bodyPr/>
          <a:lstStyle/>
          <a:p>
            <a:pPr marL="568325" indent="-568325" algn="l" eaLnBrk="1" hangingPunct="1"/>
            <a:r>
              <a:rPr lang="en-US" sz="3200" dirty="0" smtClean="0">
                <a:latin typeface="Tahoma" pitchFamily="34" charset="0"/>
                <a:ea typeface="Tahoma" pitchFamily="34" charset="0"/>
                <a:cs typeface="Tahoma" pitchFamily="34" charset="0"/>
              </a:rPr>
              <a:t>8. CHOOSES TO </a:t>
            </a:r>
            <a:r>
              <a:rPr lang="en-US" sz="3200" b="1" u="sng" dirty="0" smtClean="0">
                <a:solidFill>
                  <a:srgbClr val="008000"/>
                </a:solidFill>
                <a:latin typeface="Tahoma" pitchFamily="34" charset="0"/>
                <a:ea typeface="Tahoma" pitchFamily="34" charset="0"/>
                <a:cs typeface="Tahoma" pitchFamily="34" charset="0"/>
              </a:rPr>
              <a:t>SERVE</a:t>
            </a:r>
            <a:r>
              <a:rPr lang="en-US" sz="3200" dirty="0" smtClean="0">
                <a:latin typeface="Tahoma" pitchFamily="34" charset="0"/>
                <a:ea typeface="Tahoma" pitchFamily="34" charset="0"/>
                <a:cs typeface="Tahoma" pitchFamily="34" charset="0"/>
              </a:rPr>
              <a:t> IN ATTITUDE AND ACTION.</a:t>
            </a:r>
          </a:p>
        </p:txBody>
      </p:sp>
      <p:sp>
        <p:nvSpPr>
          <p:cNvPr id="16387" name="Rectangle 3"/>
          <p:cNvSpPr>
            <a:spLocks noGrp="1" noChangeArrowheads="1"/>
          </p:cNvSpPr>
          <p:nvPr>
            <p:ph type="body" idx="1"/>
          </p:nvPr>
        </p:nvSpPr>
        <p:spPr>
          <a:xfrm>
            <a:off x="762000" y="2209800"/>
            <a:ext cx="7924800" cy="2286000"/>
          </a:xfrm>
        </p:spPr>
        <p:txBody>
          <a:bodyPr/>
          <a:lstStyle/>
          <a:p>
            <a:pPr marL="609600" indent="-609600" eaLnBrk="1" hangingPunct="1">
              <a:buFontTx/>
              <a:buNone/>
            </a:pPr>
            <a:r>
              <a:rPr lang="en-US" sz="2800" b="1" dirty="0" smtClean="0">
                <a:latin typeface="Tahoma" pitchFamily="34" charset="0"/>
                <a:ea typeface="Tahoma" pitchFamily="34" charset="0"/>
                <a:cs typeface="Tahoma" pitchFamily="34" charset="0"/>
              </a:rPr>
              <a:t>It always starts with a need.</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That need sparks passion within a person.</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That person acts in response to the need.</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This action moves others to cooperate.</a:t>
            </a:r>
          </a:p>
        </p:txBody>
      </p:sp>
      <p:pic>
        <p:nvPicPr>
          <p:cNvPr id="14340"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4341"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4342"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4343" name="Text Box 7"/>
          <p:cNvSpPr txBox="1">
            <a:spLocks noChangeArrowheads="1"/>
          </p:cNvSpPr>
          <p:nvPr/>
        </p:nvSpPr>
        <p:spPr bwMode="auto">
          <a:xfrm>
            <a:off x="0" y="0"/>
            <a:ext cx="5257800" cy="523220"/>
          </a:xfrm>
          <a:prstGeom prst="rect">
            <a:avLst/>
          </a:prstGeom>
          <a:noFill/>
          <a:ln w="9525">
            <a:noFill/>
            <a:miter lim="800000"/>
            <a:headEnd/>
            <a:tailEnd/>
          </a:ln>
        </p:spPr>
        <p:txBody>
          <a:bodyPr wrap="square">
            <a:spAutoFit/>
          </a:bodyPr>
          <a:lstStyle/>
          <a:p>
            <a:r>
              <a:rPr lang="en-US" sz="2800" b="0" dirty="0">
                <a:latin typeface="Tahoma" pitchFamily="34" charset="0"/>
                <a:ea typeface="Tahoma" pitchFamily="34" charset="0"/>
                <a:cs typeface="Tahoma" pitchFamily="34" charset="0"/>
              </a:rPr>
              <a:t> The Leader God Uses . . . </a:t>
            </a:r>
          </a:p>
        </p:txBody>
      </p:sp>
      <p:sp>
        <p:nvSpPr>
          <p:cNvPr id="16392" name="Text Box 8"/>
          <p:cNvSpPr txBox="1">
            <a:spLocks noChangeArrowheads="1"/>
          </p:cNvSpPr>
          <p:nvPr/>
        </p:nvSpPr>
        <p:spPr bwMode="auto">
          <a:xfrm>
            <a:off x="1447800" y="5257800"/>
            <a:ext cx="5943600" cy="830997"/>
          </a:xfrm>
          <a:prstGeom prst="rect">
            <a:avLst/>
          </a:prstGeom>
          <a:solidFill>
            <a:srgbClr val="00CCFF"/>
          </a:solidFill>
          <a:ln w="38100" algn="ctr">
            <a:solidFill>
              <a:srgbClr val="3366FF"/>
            </a:solidFill>
            <a:miter lim="800000"/>
            <a:headEnd/>
            <a:tailEnd/>
          </a:ln>
        </p:spPr>
        <p:txBody>
          <a:bodyPr wrap="square">
            <a:spAutoFit/>
          </a:bodyPr>
          <a:lstStyle/>
          <a:p>
            <a:r>
              <a:rPr lang="en-US" sz="2400" b="0" i="1" dirty="0">
                <a:solidFill>
                  <a:schemeClr val="bg1"/>
                </a:solidFill>
                <a:latin typeface="Tahoma" pitchFamily="34" charset="0"/>
                <a:ea typeface="Tahoma" pitchFamily="34" charset="0"/>
                <a:cs typeface="Tahoma" pitchFamily="34" charset="0"/>
              </a:rPr>
              <a:t>Men are all alike in their promises</a:t>
            </a:r>
          </a:p>
          <a:p>
            <a:r>
              <a:rPr lang="en-US" sz="2400" b="0" i="1" dirty="0">
                <a:solidFill>
                  <a:schemeClr val="bg1"/>
                </a:solidFill>
                <a:latin typeface="Tahoma" pitchFamily="34" charset="0"/>
                <a:ea typeface="Tahoma" pitchFamily="34" charset="0"/>
                <a:cs typeface="Tahoma" pitchFamily="34" charset="0"/>
              </a:rPr>
              <a:t>Only in their action do they differ…</a:t>
            </a:r>
            <a:r>
              <a:rPr lang="en-US" sz="2400" b="0" i="1" dirty="0" err="1">
                <a:solidFill>
                  <a:schemeClr val="bg1"/>
                </a:solidFill>
                <a:latin typeface="Tahoma" pitchFamily="34" charset="0"/>
                <a:ea typeface="Tahoma" pitchFamily="34" charset="0"/>
                <a:cs typeface="Tahoma" pitchFamily="34" charset="0"/>
              </a:rPr>
              <a:t>Moiller</a:t>
            </a:r>
            <a:endParaRPr lang="en-US" sz="2400" b="0" i="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dissolve">
                                      <p:cBhvr>
                                        <p:cTn id="7" dur="500"/>
                                        <p:tgtEl>
                                          <p:spTgt spid="1638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392"/>
                                        </p:tgtEl>
                                        <p:attrNameLst>
                                          <p:attrName>style.visibility</p:attrName>
                                        </p:attrNameLst>
                                      </p:cBhvr>
                                      <p:to>
                                        <p:strVal val="visible"/>
                                      </p:to>
                                    </p:set>
                                    <p:animEffect transition="in" filter="fade">
                                      <p:cBhvr>
                                        <p:cTn id="11" dur="2000"/>
                                        <p:tgtEl>
                                          <p:spTgt spid="1639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387">
                                            <p:txEl>
                                              <p:pRg st="0" end="0"/>
                                            </p:txEl>
                                          </p:spTgt>
                                        </p:tgtEl>
                                        <p:attrNameLst>
                                          <p:attrName>style.visibility</p:attrName>
                                        </p:attrNameLst>
                                      </p:cBhvr>
                                      <p:to>
                                        <p:strVal val="visible"/>
                                      </p:to>
                                    </p:set>
                                    <p:animEffect transition="in" filter="wipe(left)">
                                      <p:cBhvr>
                                        <p:cTn id="16" dur="500"/>
                                        <p:tgtEl>
                                          <p:spTgt spid="16387">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6387">
                                            <p:txEl>
                                              <p:pRg st="1" end="1"/>
                                            </p:txEl>
                                          </p:spTgt>
                                        </p:tgtEl>
                                        <p:attrNameLst>
                                          <p:attrName>style.visibility</p:attrName>
                                        </p:attrNameLst>
                                      </p:cBhvr>
                                      <p:to>
                                        <p:strVal val="visible"/>
                                      </p:to>
                                    </p:set>
                                    <p:animEffect transition="in" filter="wipe(left)">
                                      <p:cBhvr>
                                        <p:cTn id="19" dur="500"/>
                                        <p:tgtEl>
                                          <p:spTgt spid="16387">
                                            <p:txEl>
                                              <p:pRg st="1" end="1"/>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387">
                                            <p:txEl>
                                              <p:pRg st="2" end="2"/>
                                            </p:txEl>
                                          </p:spTgt>
                                        </p:tgtEl>
                                        <p:attrNameLst>
                                          <p:attrName>style.visibility</p:attrName>
                                        </p:attrNameLst>
                                      </p:cBhvr>
                                      <p:to>
                                        <p:strVal val="visible"/>
                                      </p:to>
                                    </p:set>
                                    <p:animEffect transition="in" filter="wipe(left)">
                                      <p:cBhvr>
                                        <p:cTn id="22" dur="500"/>
                                        <p:tgtEl>
                                          <p:spTgt spid="16387">
                                            <p:txEl>
                                              <p:pRg st="2" end="2"/>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387">
                                            <p:txEl>
                                              <p:pRg st="3" end="3"/>
                                            </p:txEl>
                                          </p:spTgt>
                                        </p:tgtEl>
                                        <p:attrNameLst>
                                          <p:attrName>style.visibility</p:attrName>
                                        </p:attrNameLst>
                                      </p:cBhvr>
                                      <p:to>
                                        <p:strVal val="visible"/>
                                      </p:to>
                                    </p:set>
                                    <p:animEffect transition="in" filter="wipe(left)">
                                      <p:cBhvr>
                                        <p:cTn id="25"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build="allAtOnce" autoUpdateAnimBg="0"/>
      <p:bldP spid="1639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1africa.tv/wp-content/uploads/2014/02/SERVE-VERSE.jpg"/>
          <p:cNvPicPr>
            <a:picLocks noChangeAspect="1" noChangeArrowheads="1"/>
          </p:cNvPicPr>
          <p:nvPr/>
        </p:nvPicPr>
        <p:blipFill>
          <a:blip r:embed="rId2" cstate="print"/>
          <a:srcRect/>
          <a:stretch>
            <a:fillRect/>
          </a:stretch>
        </p:blipFill>
        <p:spPr bwMode="auto">
          <a:xfrm>
            <a:off x="685800" y="4648201"/>
            <a:ext cx="7596184" cy="2209800"/>
          </a:xfrm>
          <a:prstGeom prst="rect">
            <a:avLst/>
          </a:prstGeom>
          <a:noFill/>
        </p:spPr>
      </p:pic>
      <p:pic>
        <p:nvPicPr>
          <p:cNvPr id="12290" name="Picture 2" descr="http://www.quotescover.com/wp-content/uploads/Leadership-is-practiced-not-so__quotes-by-Harold-S.-Geneen-55.png"/>
          <p:cNvPicPr>
            <a:picLocks noChangeAspect="1" noChangeArrowheads="1"/>
          </p:cNvPicPr>
          <p:nvPr/>
        </p:nvPicPr>
        <p:blipFill>
          <a:blip r:embed="rId3" cstate="print"/>
          <a:srcRect t="16800" b="17040"/>
          <a:stretch>
            <a:fillRect/>
          </a:stretch>
        </p:blipFill>
        <p:spPr bwMode="auto">
          <a:xfrm>
            <a:off x="1295400" y="228600"/>
            <a:ext cx="6343650" cy="41969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up)">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838200"/>
            <a:ext cx="7772400" cy="990600"/>
          </a:xfrm>
        </p:spPr>
        <p:txBody>
          <a:bodyPr/>
          <a:lstStyle/>
          <a:p>
            <a:pPr marL="630238" indent="-630238" algn="l" eaLnBrk="1" hangingPunct="1"/>
            <a:r>
              <a:rPr lang="en-US" sz="3200" dirty="0" smtClean="0">
                <a:latin typeface="Tahoma" pitchFamily="34" charset="0"/>
                <a:ea typeface="Tahoma" pitchFamily="34" charset="0"/>
                <a:cs typeface="Tahoma" pitchFamily="34" charset="0"/>
              </a:rPr>
              <a:t>9. STIRS UP THE </a:t>
            </a:r>
            <a:r>
              <a:rPr lang="en-US" sz="3200" b="1" u="sng" dirty="0" smtClean="0">
                <a:solidFill>
                  <a:srgbClr val="008000"/>
                </a:solidFill>
                <a:latin typeface="Tahoma" pitchFamily="34" charset="0"/>
                <a:ea typeface="Tahoma" pitchFamily="34" charset="0"/>
                <a:cs typeface="Tahoma" pitchFamily="34" charset="0"/>
              </a:rPr>
              <a:t>GIFTS</a:t>
            </a:r>
            <a:r>
              <a:rPr lang="en-US" sz="3200" dirty="0" smtClean="0">
                <a:latin typeface="Tahoma" pitchFamily="34" charset="0"/>
                <a:ea typeface="Tahoma" pitchFamily="34" charset="0"/>
                <a:cs typeface="Tahoma" pitchFamily="34" charset="0"/>
              </a:rPr>
              <a:t> IN THEMSELVES AND OTHERS.</a:t>
            </a:r>
          </a:p>
        </p:txBody>
      </p:sp>
      <p:sp>
        <p:nvSpPr>
          <p:cNvPr id="18435" name="Rectangle 3"/>
          <p:cNvSpPr>
            <a:spLocks noGrp="1" noChangeArrowheads="1"/>
          </p:cNvSpPr>
          <p:nvPr>
            <p:ph type="body" idx="1"/>
          </p:nvPr>
        </p:nvSpPr>
        <p:spPr>
          <a:xfrm>
            <a:off x="1143000" y="2209800"/>
            <a:ext cx="8001000" cy="2514600"/>
          </a:xfrm>
        </p:spPr>
        <p:txBody>
          <a:bodyPr/>
          <a:lstStyle/>
          <a:p>
            <a:pPr marL="609600" indent="-609600" eaLnBrk="1" hangingPunct="1">
              <a:lnSpc>
                <a:spcPct val="90000"/>
              </a:lnSpc>
              <a:buFontTx/>
              <a:buNone/>
            </a:pPr>
            <a:r>
              <a:rPr lang="en-US" sz="2400" b="1" dirty="0" smtClean="0">
                <a:solidFill>
                  <a:srgbClr val="CC6600"/>
                </a:solidFill>
                <a:latin typeface="Tahoma" pitchFamily="34" charset="0"/>
                <a:ea typeface="Tahoma" pitchFamily="34" charset="0"/>
                <a:cs typeface="Tahoma" pitchFamily="34" charset="0"/>
              </a:rPr>
              <a:t>Leaders naturally arise through this order:</a:t>
            </a:r>
          </a:p>
          <a:p>
            <a:pPr marL="609600" indent="-609600" eaLnBrk="1" hangingPunct="1">
              <a:lnSpc>
                <a:spcPct val="90000"/>
              </a:lnSpc>
              <a:buNone/>
            </a:pPr>
            <a:r>
              <a:rPr lang="en-US" sz="2400" dirty="0" smtClean="0">
                <a:latin typeface="Tahoma" pitchFamily="34" charset="0"/>
                <a:ea typeface="Tahoma" pitchFamily="34" charset="0"/>
                <a:cs typeface="Tahoma" pitchFamily="34" charset="0"/>
              </a:rPr>
              <a:t>a.	A leader identifies a primary gift.</a:t>
            </a:r>
          </a:p>
          <a:p>
            <a:pPr marL="609600" indent="-609600" eaLnBrk="1" hangingPunct="1">
              <a:lnSpc>
                <a:spcPct val="90000"/>
              </a:lnSpc>
              <a:buFontTx/>
              <a:buNone/>
            </a:pPr>
            <a:r>
              <a:rPr lang="en-US" sz="2400" dirty="0" smtClean="0">
                <a:latin typeface="Tahoma" pitchFamily="34" charset="0"/>
                <a:ea typeface="Tahoma" pitchFamily="34" charset="0"/>
                <a:cs typeface="Tahoma" pitchFamily="34" charset="0"/>
              </a:rPr>
              <a:t>b.	They develop that gift.</a:t>
            </a:r>
          </a:p>
          <a:p>
            <a:pPr marL="609600" indent="-609600" eaLnBrk="1" hangingPunct="1">
              <a:lnSpc>
                <a:spcPct val="90000"/>
              </a:lnSpc>
              <a:buNone/>
            </a:pPr>
            <a:r>
              <a:rPr lang="en-US" sz="2400" dirty="0" smtClean="0">
                <a:latin typeface="Tahoma" pitchFamily="34" charset="0"/>
                <a:ea typeface="Tahoma" pitchFamily="34" charset="0"/>
                <a:cs typeface="Tahoma" pitchFamily="34" charset="0"/>
              </a:rPr>
              <a:t>c.	They match that gift with a place of service.</a:t>
            </a:r>
          </a:p>
          <a:p>
            <a:pPr marL="609600" indent="-609600" eaLnBrk="1" hangingPunct="1">
              <a:lnSpc>
                <a:spcPct val="90000"/>
              </a:lnSpc>
              <a:buNone/>
            </a:pPr>
            <a:r>
              <a:rPr lang="en-US" sz="2400" dirty="0" smtClean="0">
                <a:latin typeface="Tahoma" pitchFamily="34" charset="0"/>
                <a:ea typeface="Tahoma" pitchFamily="34" charset="0"/>
                <a:cs typeface="Tahoma" pitchFamily="34" charset="0"/>
              </a:rPr>
              <a:t>d.	That gift provides a platform for influence.</a:t>
            </a:r>
          </a:p>
          <a:p>
            <a:pPr marL="609600" indent="-609600" eaLnBrk="1" hangingPunct="1">
              <a:lnSpc>
                <a:spcPct val="90000"/>
              </a:lnSpc>
              <a:buNone/>
            </a:pPr>
            <a:r>
              <a:rPr lang="en-US" sz="2400" dirty="0" smtClean="0">
                <a:latin typeface="Tahoma" pitchFamily="34" charset="0"/>
                <a:ea typeface="Tahoma" pitchFamily="34" charset="0"/>
                <a:cs typeface="Tahoma" pitchFamily="34" charset="0"/>
              </a:rPr>
              <a:t>e.	The leader eventually flourishes because of the gift.</a:t>
            </a:r>
          </a:p>
        </p:txBody>
      </p:sp>
      <p:pic>
        <p:nvPicPr>
          <p:cNvPr id="15364"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5365"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5366"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5367" name="Text Box 7"/>
          <p:cNvSpPr txBox="1">
            <a:spLocks noChangeArrowheads="1"/>
          </p:cNvSpPr>
          <p:nvPr/>
        </p:nvSpPr>
        <p:spPr bwMode="auto">
          <a:xfrm>
            <a:off x="228600" y="22860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
        <p:nvSpPr>
          <p:cNvPr id="18440" name="Text Box 8"/>
          <p:cNvSpPr txBox="1">
            <a:spLocks noChangeArrowheads="1"/>
          </p:cNvSpPr>
          <p:nvPr/>
        </p:nvSpPr>
        <p:spPr bwMode="auto">
          <a:xfrm>
            <a:off x="2117725" y="5089525"/>
            <a:ext cx="5101525" cy="1200329"/>
          </a:xfrm>
          <a:prstGeom prst="rect">
            <a:avLst/>
          </a:prstGeom>
          <a:solidFill>
            <a:srgbClr val="00CCFF"/>
          </a:solidFill>
          <a:ln w="28575" algn="ctr">
            <a:solidFill>
              <a:srgbClr val="3366FF"/>
            </a:solidFill>
            <a:miter lim="800000"/>
            <a:headEnd/>
            <a:tailEnd/>
          </a:ln>
        </p:spPr>
        <p:txBody>
          <a:bodyPr wrap="none">
            <a:spAutoFit/>
          </a:bodyPr>
          <a:lstStyle/>
          <a:p>
            <a:r>
              <a:rPr lang="en-US" sz="2400" b="0" i="1" dirty="0">
                <a:solidFill>
                  <a:schemeClr val="bg1"/>
                </a:solidFill>
                <a:latin typeface="Tahoma" pitchFamily="34" charset="0"/>
                <a:ea typeface="Tahoma" pitchFamily="34" charset="0"/>
                <a:cs typeface="Tahoma" pitchFamily="34" charset="0"/>
              </a:rPr>
              <a:t>Serve yourself, your gifts turn heads</a:t>
            </a:r>
          </a:p>
          <a:p>
            <a:r>
              <a:rPr lang="en-US" sz="2400" b="0" i="1" dirty="0">
                <a:solidFill>
                  <a:schemeClr val="bg1"/>
                </a:solidFill>
                <a:latin typeface="Tahoma" pitchFamily="34" charset="0"/>
                <a:ea typeface="Tahoma" pitchFamily="34" charset="0"/>
                <a:cs typeface="Tahoma" pitchFamily="34" charset="0"/>
              </a:rPr>
              <a:t>Serve others, your gifts join hands</a:t>
            </a:r>
          </a:p>
          <a:p>
            <a:r>
              <a:rPr lang="en-US" sz="2400" b="0" i="1" dirty="0">
                <a:solidFill>
                  <a:schemeClr val="bg1"/>
                </a:solidFill>
                <a:latin typeface="Tahoma" pitchFamily="34" charset="0"/>
                <a:ea typeface="Tahoma" pitchFamily="34" charset="0"/>
                <a:cs typeface="Tahoma" pitchFamily="34" charset="0"/>
              </a:rPr>
              <a:t>Serve God, your gifts touch hearts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dissolve">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wipe(left)">
                                      <p:cBhvr>
                                        <p:cTn id="12" dur="500"/>
                                        <p:tgtEl>
                                          <p:spTgt spid="18435">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8435">
                                            <p:txEl>
                                              <p:pRg st="1" end="1"/>
                                            </p:txEl>
                                          </p:spTgt>
                                        </p:tgtEl>
                                        <p:attrNameLst>
                                          <p:attrName>style.visibility</p:attrName>
                                        </p:attrNameLst>
                                      </p:cBhvr>
                                      <p:to>
                                        <p:strVal val="visible"/>
                                      </p:to>
                                    </p:set>
                                    <p:animEffect transition="in" filter="wipe(left)">
                                      <p:cBhvr>
                                        <p:cTn id="15" dur="500"/>
                                        <p:tgtEl>
                                          <p:spTgt spid="18435">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8435">
                                            <p:txEl>
                                              <p:pRg st="2" end="2"/>
                                            </p:txEl>
                                          </p:spTgt>
                                        </p:tgtEl>
                                        <p:attrNameLst>
                                          <p:attrName>style.visibility</p:attrName>
                                        </p:attrNameLst>
                                      </p:cBhvr>
                                      <p:to>
                                        <p:strVal val="visible"/>
                                      </p:to>
                                    </p:set>
                                    <p:animEffect transition="in" filter="wipe(left)">
                                      <p:cBhvr>
                                        <p:cTn id="18" dur="500"/>
                                        <p:tgtEl>
                                          <p:spTgt spid="18435">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8435">
                                            <p:txEl>
                                              <p:pRg st="3" end="3"/>
                                            </p:txEl>
                                          </p:spTgt>
                                        </p:tgtEl>
                                        <p:attrNameLst>
                                          <p:attrName>style.visibility</p:attrName>
                                        </p:attrNameLst>
                                      </p:cBhvr>
                                      <p:to>
                                        <p:strVal val="visible"/>
                                      </p:to>
                                    </p:set>
                                    <p:animEffect transition="in" filter="wipe(left)">
                                      <p:cBhvr>
                                        <p:cTn id="21" dur="500"/>
                                        <p:tgtEl>
                                          <p:spTgt spid="18435">
                                            <p:txEl>
                                              <p:pRg st="3" end="3"/>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8435">
                                            <p:txEl>
                                              <p:pRg st="4" end="4"/>
                                            </p:txEl>
                                          </p:spTgt>
                                        </p:tgtEl>
                                        <p:attrNameLst>
                                          <p:attrName>style.visibility</p:attrName>
                                        </p:attrNameLst>
                                      </p:cBhvr>
                                      <p:to>
                                        <p:strVal val="visible"/>
                                      </p:to>
                                    </p:set>
                                    <p:animEffect transition="in" filter="wipe(left)">
                                      <p:cBhvr>
                                        <p:cTn id="24" dur="500"/>
                                        <p:tgtEl>
                                          <p:spTgt spid="18435">
                                            <p:txEl>
                                              <p:pRg st="4" end="4"/>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animEffect transition="in" filter="wipe(left)">
                                      <p:cBhvr>
                                        <p:cTn id="27" dur="500"/>
                                        <p:tgtEl>
                                          <p:spTgt spid="18435">
                                            <p:txEl>
                                              <p:pRg st="5" end="5"/>
                                            </p:txEl>
                                          </p:spTgt>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8440"/>
                                        </p:tgtEl>
                                        <p:attrNameLst>
                                          <p:attrName>style.visibility</p:attrName>
                                        </p:attrNameLst>
                                      </p:cBhvr>
                                      <p:to>
                                        <p:strVal val="visible"/>
                                      </p:to>
                                    </p:set>
                                    <p:animEffect transition="in" filter="fade">
                                      <p:cBhvr>
                                        <p:cTn id="31" dur="20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build="allAtOnce" autoUpdateAnimBg="0"/>
      <p:bldP spid="18440"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609600"/>
            <a:ext cx="7772400" cy="1143000"/>
          </a:xfrm>
        </p:spPr>
        <p:txBody>
          <a:bodyPr/>
          <a:lstStyle/>
          <a:p>
            <a:pPr marL="860425" indent="-860425" algn="l" eaLnBrk="1" hangingPunct="1"/>
            <a:r>
              <a:rPr lang="en-US" sz="3200" dirty="0" smtClean="0">
                <a:latin typeface="Tahoma" pitchFamily="34" charset="0"/>
                <a:ea typeface="Tahoma" pitchFamily="34" charset="0"/>
                <a:cs typeface="Tahoma" pitchFamily="34" charset="0"/>
              </a:rPr>
              <a:t>10. IS </a:t>
            </a:r>
            <a:r>
              <a:rPr lang="en-US" sz="3200" b="1" u="sng" dirty="0" smtClean="0">
                <a:solidFill>
                  <a:srgbClr val="669900"/>
                </a:solidFill>
                <a:latin typeface="Tahoma" pitchFamily="34" charset="0"/>
                <a:ea typeface="Tahoma" pitchFamily="34" charset="0"/>
                <a:cs typeface="Tahoma" pitchFamily="34" charset="0"/>
              </a:rPr>
              <a:t>SECURE</a:t>
            </a:r>
            <a:r>
              <a:rPr lang="en-US" sz="3200" dirty="0" smtClean="0">
                <a:latin typeface="Tahoma" pitchFamily="34" charset="0"/>
                <a:ea typeface="Tahoma" pitchFamily="34" charset="0"/>
                <a:cs typeface="Tahoma" pitchFamily="34" charset="0"/>
              </a:rPr>
              <a:t> ENOUGH TO EMPOWER OTHERS.</a:t>
            </a:r>
            <a:endParaRPr lang="en-US" sz="3200" b="1" dirty="0" smtClean="0">
              <a:latin typeface="Tahoma" pitchFamily="34" charset="0"/>
              <a:ea typeface="Tahoma" pitchFamily="34" charset="0"/>
              <a:cs typeface="Tahoma" pitchFamily="34" charset="0"/>
            </a:endParaRPr>
          </a:p>
        </p:txBody>
      </p:sp>
      <p:sp>
        <p:nvSpPr>
          <p:cNvPr id="19459" name="Rectangle 3"/>
          <p:cNvSpPr>
            <a:spLocks noGrp="1" noChangeArrowheads="1"/>
          </p:cNvSpPr>
          <p:nvPr>
            <p:ph type="body" sz="half" idx="1"/>
          </p:nvPr>
        </p:nvSpPr>
        <p:spPr>
          <a:xfrm>
            <a:off x="1143000" y="2209800"/>
            <a:ext cx="8001000" cy="2362200"/>
          </a:xfrm>
        </p:spPr>
        <p:txBody>
          <a:bodyPr/>
          <a:lstStyle/>
          <a:p>
            <a:pPr marL="0" indent="0" eaLnBrk="1" hangingPunct="1">
              <a:buFontTx/>
              <a:buNone/>
            </a:pPr>
            <a:r>
              <a:rPr lang="en-US" sz="2600" b="1" dirty="0" smtClean="0">
                <a:solidFill>
                  <a:srgbClr val="CC6600"/>
                </a:solidFill>
                <a:latin typeface="Tahoma" pitchFamily="34" charset="0"/>
                <a:ea typeface="Tahoma" pitchFamily="34" charset="0"/>
                <a:cs typeface="Tahoma" pitchFamily="34" charset="0"/>
              </a:rPr>
              <a:t>SECURE LEADERS</a:t>
            </a:r>
            <a:endParaRPr lang="en-US" sz="2600" dirty="0" smtClean="0">
              <a:solidFill>
                <a:srgbClr val="CC6600"/>
              </a:solidFill>
              <a:latin typeface="Tahoma" pitchFamily="34" charset="0"/>
              <a:ea typeface="Tahoma" pitchFamily="34" charset="0"/>
              <a:cs typeface="Tahoma" pitchFamily="34" charset="0"/>
            </a:endParaRPr>
          </a:p>
          <a:p>
            <a:pPr marL="0" indent="0" eaLnBrk="1" hangingPunct="1">
              <a:buFontTx/>
              <a:buAutoNum type="alphaLcPeriod"/>
            </a:pPr>
            <a:r>
              <a:rPr lang="en-US" sz="2600" dirty="0" smtClean="0">
                <a:latin typeface="Tahoma" pitchFamily="34" charset="0"/>
                <a:ea typeface="Tahoma" pitchFamily="34" charset="0"/>
                <a:cs typeface="Tahoma" pitchFamily="34" charset="0"/>
              </a:rPr>
              <a:t> The secure focus on towels</a:t>
            </a:r>
          </a:p>
          <a:p>
            <a:pPr marL="0" indent="0" eaLnBrk="1" hangingPunct="1">
              <a:buFontTx/>
              <a:buNone/>
            </a:pPr>
            <a:r>
              <a:rPr lang="en-US" sz="2600" dirty="0" smtClean="0">
                <a:latin typeface="Tahoma" pitchFamily="34" charset="0"/>
                <a:ea typeface="Tahoma" pitchFamily="34" charset="0"/>
                <a:cs typeface="Tahoma" pitchFamily="34" charset="0"/>
              </a:rPr>
              <a:t>b. The secure draw strength from identity.</a:t>
            </a:r>
          </a:p>
          <a:p>
            <a:pPr marL="0" indent="0" eaLnBrk="1" hangingPunct="1">
              <a:buFontTx/>
              <a:buNone/>
            </a:pPr>
            <a:r>
              <a:rPr lang="en-US" sz="2600" dirty="0" smtClean="0">
                <a:latin typeface="Tahoma" pitchFamily="34" charset="0"/>
                <a:ea typeface="Tahoma" pitchFamily="34" charset="0"/>
                <a:cs typeface="Tahoma" pitchFamily="34" charset="0"/>
              </a:rPr>
              <a:t>c. The secure pursue service to others.</a:t>
            </a:r>
          </a:p>
          <a:p>
            <a:pPr marL="0" indent="0" eaLnBrk="1" hangingPunct="1">
              <a:buFontTx/>
              <a:buNone/>
            </a:pPr>
            <a:r>
              <a:rPr lang="en-US" sz="2600" dirty="0" smtClean="0">
                <a:latin typeface="Tahoma" pitchFamily="34" charset="0"/>
                <a:ea typeface="Tahoma" pitchFamily="34" charset="0"/>
                <a:cs typeface="Tahoma" pitchFamily="34" charset="0"/>
              </a:rPr>
              <a:t>d. The secure want to add value to others.</a:t>
            </a:r>
          </a:p>
        </p:txBody>
      </p:sp>
      <p:pic>
        <p:nvPicPr>
          <p:cNvPr id="16388"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6389"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6390"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6391" name="Text Box 9"/>
          <p:cNvSpPr txBox="1">
            <a:spLocks noChangeArrowheads="1"/>
          </p:cNvSpPr>
          <p:nvPr/>
        </p:nvSpPr>
        <p:spPr bwMode="auto">
          <a:xfrm>
            <a:off x="228600" y="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
        <p:nvSpPr>
          <p:cNvPr id="19478" name="Rectangle 22"/>
          <p:cNvSpPr>
            <a:spLocks noChangeArrowheads="1"/>
          </p:cNvSpPr>
          <p:nvPr/>
        </p:nvSpPr>
        <p:spPr bwMode="auto">
          <a:xfrm>
            <a:off x="5410200" y="4953000"/>
            <a:ext cx="1905000" cy="457200"/>
          </a:xfrm>
          <a:prstGeom prst="rect">
            <a:avLst/>
          </a:prstGeom>
          <a:solidFill>
            <a:srgbClr val="00CCFF"/>
          </a:solidFill>
          <a:ln w="28575" algn="ctr">
            <a:noFill/>
            <a:miter lim="800000"/>
            <a:headEnd/>
            <a:tailEnd/>
          </a:ln>
        </p:spPr>
        <p:txBody>
          <a:bodyPr wrap="none" anchor="ctr"/>
          <a:lstStyle/>
          <a:p>
            <a:r>
              <a:rPr lang="en-US" sz="2400" dirty="0">
                <a:latin typeface="Tahoma" pitchFamily="34" charset="0"/>
                <a:ea typeface="Tahoma" pitchFamily="34" charset="0"/>
                <a:cs typeface="Tahoma" pitchFamily="34" charset="0"/>
              </a:rPr>
              <a:t>Self-worth</a:t>
            </a:r>
          </a:p>
        </p:txBody>
      </p:sp>
      <p:sp>
        <p:nvSpPr>
          <p:cNvPr id="19479" name="Rectangle 23"/>
          <p:cNvSpPr>
            <a:spLocks noChangeArrowheads="1"/>
          </p:cNvSpPr>
          <p:nvPr/>
        </p:nvSpPr>
        <p:spPr bwMode="auto">
          <a:xfrm>
            <a:off x="5410200" y="5410200"/>
            <a:ext cx="1905000" cy="457200"/>
          </a:xfrm>
          <a:prstGeom prst="rect">
            <a:avLst/>
          </a:prstGeom>
          <a:solidFill>
            <a:srgbClr val="00FF00"/>
          </a:solidFill>
          <a:ln w="28575" algn="ctr">
            <a:noFill/>
            <a:miter lim="800000"/>
            <a:headEnd/>
            <a:tailEnd/>
          </a:ln>
        </p:spPr>
        <p:txBody>
          <a:bodyPr wrap="none" anchor="ctr"/>
          <a:lstStyle/>
          <a:p>
            <a:r>
              <a:rPr lang="en-US" sz="2400" dirty="0">
                <a:latin typeface="Tahoma" pitchFamily="34" charset="0"/>
                <a:ea typeface="Tahoma" pitchFamily="34" charset="0"/>
                <a:cs typeface="Tahoma" pitchFamily="34" charset="0"/>
              </a:rPr>
              <a:t>Security</a:t>
            </a:r>
          </a:p>
        </p:txBody>
      </p:sp>
      <p:sp>
        <p:nvSpPr>
          <p:cNvPr id="19480" name="Rectangle 24"/>
          <p:cNvSpPr>
            <a:spLocks noChangeArrowheads="1"/>
          </p:cNvSpPr>
          <p:nvPr/>
        </p:nvSpPr>
        <p:spPr bwMode="auto">
          <a:xfrm>
            <a:off x="5410200" y="5867400"/>
            <a:ext cx="1905000" cy="457200"/>
          </a:xfrm>
          <a:prstGeom prst="rect">
            <a:avLst/>
          </a:prstGeom>
          <a:solidFill>
            <a:srgbClr val="FFCC00"/>
          </a:solidFill>
          <a:ln w="28575" algn="ctr">
            <a:noFill/>
            <a:miter lim="800000"/>
            <a:headEnd/>
            <a:tailEnd/>
          </a:ln>
        </p:spPr>
        <p:txBody>
          <a:bodyPr wrap="none" anchor="ctr"/>
          <a:lstStyle/>
          <a:p>
            <a:r>
              <a:rPr lang="en-US" sz="2400" dirty="0">
                <a:latin typeface="Tahoma" pitchFamily="34" charset="0"/>
                <a:ea typeface="Tahoma" pitchFamily="34" charset="0"/>
                <a:cs typeface="Tahoma" pitchFamily="34" charset="0"/>
              </a:rPr>
              <a:t>Significance</a:t>
            </a:r>
          </a:p>
        </p:txBody>
      </p:sp>
      <p:sp>
        <p:nvSpPr>
          <p:cNvPr id="19484" name="Text Box 28"/>
          <p:cNvSpPr txBox="1">
            <a:spLocks noChangeArrowheads="1"/>
          </p:cNvSpPr>
          <p:nvPr/>
        </p:nvSpPr>
        <p:spPr bwMode="auto">
          <a:xfrm>
            <a:off x="1600200" y="4876800"/>
            <a:ext cx="990600" cy="425450"/>
          </a:xfrm>
          <a:prstGeom prst="rect">
            <a:avLst/>
          </a:prstGeom>
          <a:noFill/>
          <a:ln w="28575" algn="ctr">
            <a:solidFill>
              <a:schemeClr val="bg1"/>
            </a:solidFill>
            <a:miter lim="800000"/>
            <a:headEnd/>
            <a:tailEnd/>
          </a:ln>
        </p:spPr>
        <p:txBody>
          <a:bodyPr>
            <a:spAutoFit/>
          </a:bodyPr>
          <a:lstStyle/>
          <a:p>
            <a:r>
              <a:rPr lang="en-US" sz="2000">
                <a:solidFill>
                  <a:schemeClr val="bg1"/>
                </a:solidFill>
                <a:sym typeface="Webdings" pitchFamily="18" charset="2"/>
              </a:rPr>
              <a:t>Hand</a:t>
            </a:r>
          </a:p>
        </p:txBody>
      </p:sp>
      <p:sp>
        <p:nvSpPr>
          <p:cNvPr id="19485" name="Text Box 29"/>
          <p:cNvSpPr txBox="1">
            <a:spLocks noChangeArrowheads="1"/>
          </p:cNvSpPr>
          <p:nvPr/>
        </p:nvSpPr>
        <p:spPr bwMode="auto">
          <a:xfrm>
            <a:off x="1600200" y="5943600"/>
            <a:ext cx="1006475" cy="425450"/>
          </a:xfrm>
          <a:prstGeom prst="rect">
            <a:avLst/>
          </a:prstGeom>
          <a:noFill/>
          <a:ln w="28575" algn="ctr">
            <a:solidFill>
              <a:schemeClr val="bg1"/>
            </a:solidFill>
            <a:miter lim="800000"/>
            <a:headEnd/>
            <a:tailEnd/>
          </a:ln>
        </p:spPr>
        <p:txBody>
          <a:bodyPr wrap="none">
            <a:spAutoFit/>
          </a:bodyPr>
          <a:lstStyle/>
          <a:p>
            <a:r>
              <a:rPr lang="en-US" sz="2000">
                <a:solidFill>
                  <a:schemeClr val="bg1"/>
                </a:solidFill>
                <a:sym typeface="Webdings" pitchFamily="18" charset="2"/>
              </a:rPr>
              <a:t>Heart</a:t>
            </a:r>
          </a:p>
        </p:txBody>
      </p:sp>
      <p:sp>
        <p:nvSpPr>
          <p:cNvPr id="19486" name="Text Box 30"/>
          <p:cNvSpPr txBox="1">
            <a:spLocks noChangeArrowheads="1"/>
          </p:cNvSpPr>
          <p:nvPr/>
        </p:nvSpPr>
        <p:spPr bwMode="auto">
          <a:xfrm>
            <a:off x="1600200" y="5410200"/>
            <a:ext cx="990600" cy="425450"/>
          </a:xfrm>
          <a:prstGeom prst="rect">
            <a:avLst/>
          </a:prstGeom>
          <a:noFill/>
          <a:ln w="28575" algn="ctr">
            <a:solidFill>
              <a:schemeClr val="bg1"/>
            </a:solidFill>
            <a:miter lim="800000"/>
            <a:headEnd/>
            <a:tailEnd/>
          </a:ln>
        </p:spPr>
        <p:txBody>
          <a:bodyPr>
            <a:spAutoFit/>
          </a:bodyPr>
          <a:lstStyle/>
          <a:p>
            <a:r>
              <a:rPr lang="en-US" sz="2000">
                <a:solidFill>
                  <a:schemeClr val="bg1"/>
                </a:solidFill>
                <a:sym typeface="Webdings" pitchFamily="18" charset="2"/>
              </a:rPr>
              <a:t>Head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ssolve">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Effect transition="in" filter="dissolve">
                                      <p:cBhvr>
                                        <p:cTn id="12" dur="500"/>
                                        <p:tgtEl>
                                          <p:spTgt spid="19459">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9459">
                                            <p:txEl>
                                              <p:pRg st="1" end="1"/>
                                            </p:txEl>
                                          </p:spTgt>
                                        </p:tgtEl>
                                        <p:attrNameLst>
                                          <p:attrName>style.visibility</p:attrName>
                                        </p:attrNameLst>
                                      </p:cBhvr>
                                      <p:to>
                                        <p:strVal val="visible"/>
                                      </p:to>
                                    </p:set>
                                    <p:animEffect transition="in" filter="dissolve">
                                      <p:cBhvr>
                                        <p:cTn id="15" dur="500"/>
                                        <p:tgtEl>
                                          <p:spTgt spid="19459">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9459">
                                            <p:txEl>
                                              <p:pRg st="2" end="2"/>
                                            </p:txEl>
                                          </p:spTgt>
                                        </p:tgtEl>
                                        <p:attrNameLst>
                                          <p:attrName>style.visibility</p:attrName>
                                        </p:attrNameLst>
                                      </p:cBhvr>
                                      <p:to>
                                        <p:strVal val="visible"/>
                                      </p:to>
                                    </p:set>
                                    <p:animEffect transition="in" filter="dissolve">
                                      <p:cBhvr>
                                        <p:cTn id="18" dur="500"/>
                                        <p:tgtEl>
                                          <p:spTgt spid="19459">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9459">
                                            <p:txEl>
                                              <p:pRg st="3" end="3"/>
                                            </p:txEl>
                                          </p:spTgt>
                                        </p:tgtEl>
                                        <p:attrNameLst>
                                          <p:attrName>style.visibility</p:attrName>
                                        </p:attrNameLst>
                                      </p:cBhvr>
                                      <p:to>
                                        <p:strVal val="visible"/>
                                      </p:to>
                                    </p:set>
                                    <p:animEffect transition="in" filter="dissolve">
                                      <p:cBhvr>
                                        <p:cTn id="21" dur="500"/>
                                        <p:tgtEl>
                                          <p:spTgt spid="19459">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9459">
                                            <p:txEl>
                                              <p:pRg st="4" end="4"/>
                                            </p:txEl>
                                          </p:spTgt>
                                        </p:tgtEl>
                                        <p:attrNameLst>
                                          <p:attrName>style.visibility</p:attrName>
                                        </p:attrNameLst>
                                      </p:cBhvr>
                                      <p:to>
                                        <p:strVal val="visible"/>
                                      </p:to>
                                    </p:set>
                                    <p:animEffect transition="in" filter="dissolve">
                                      <p:cBhvr>
                                        <p:cTn id="24" dur="500"/>
                                        <p:tgtEl>
                                          <p:spTgt spid="19459">
                                            <p:txEl>
                                              <p:pRg st="4" end="4"/>
                                            </p:txEl>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9485"/>
                                        </p:tgtEl>
                                        <p:attrNameLst>
                                          <p:attrName>style.visibility</p:attrName>
                                        </p:attrNameLst>
                                      </p:cBhvr>
                                      <p:to>
                                        <p:strVal val="visible"/>
                                      </p:to>
                                    </p:set>
                                    <p:animEffect transition="in" filter="fade">
                                      <p:cBhvr>
                                        <p:cTn id="28" dur="2000"/>
                                        <p:tgtEl>
                                          <p:spTgt spid="1948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9486"/>
                                        </p:tgtEl>
                                        <p:attrNameLst>
                                          <p:attrName>style.visibility</p:attrName>
                                        </p:attrNameLst>
                                      </p:cBhvr>
                                      <p:to>
                                        <p:strVal val="visible"/>
                                      </p:to>
                                    </p:set>
                                    <p:animEffect transition="in" filter="fade">
                                      <p:cBhvr>
                                        <p:cTn id="32" dur="2000"/>
                                        <p:tgtEl>
                                          <p:spTgt spid="19486"/>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9484"/>
                                        </p:tgtEl>
                                        <p:attrNameLst>
                                          <p:attrName>style.visibility</p:attrName>
                                        </p:attrNameLst>
                                      </p:cBhvr>
                                      <p:to>
                                        <p:strVal val="visible"/>
                                      </p:to>
                                    </p:set>
                                    <p:animEffect transition="in" filter="fade">
                                      <p:cBhvr>
                                        <p:cTn id="36" dur="2000"/>
                                        <p:tgtEl>
                                          <p:spTgt spid="19484"/>
                                        </p:tgtEl>
                                      </p:cBhvr>
                                    </p:animEffect>
                                  </p:childTnLst>
                                </p:cTn>
                              </p:par>
                            </p:childTnLst>
                          </p:cTn>
                        </p:par>
                        <p:par>
                          <p:cTn id="37" fill="hold">
                            <p:stCondLst>
                              <p:cond delay="6500"/>
                            </p:stCondLst>
                            <p:childTnLst>
                              <p:par>
                                <p:cTn id="38" presetID="17" presetClass="entr" presetSubtype="8" fill="hold" grpId="0" nodeType="afterEffect">
                                  <p:stCondLst>
                                    <p:cond delay="0"/>
                                  </p:stCondLst>
                                  <p:childTnLst>
                                    <p:set>
                                      <p:cBhvr>
                                        <p:cTn id="39" dur="1" fill="hold">
                                          <p:stCondLst>
                                            <p:cond delay="0"/>
                                          </p:stCondLst>
                                        </p:cTn>
                                        <p:tgtEl>
                                          <p:spTgt spid="19478"/>
                                        </p:tgtEl>
                                        <p:attrNameLst>
                                          <p:attrName>style.visibility</p:attrName>
                                        </p:attrNameLst>
                                      </p:cBhvr>
                                      <p:to>
                                        <p:strVal val="visible"/>
                                      </p:to>
                                    </p:set>
                                    <p:anim calcmode="lin" valueType="num">
                                      <p:cBhvr>
                                        <p:cTn id="40" dur="500" fill="hold"/>
                                        <p:tgtEl>
                                          <p:spTgt spid="19478"/>
                                        </p:tgtEl>
                                        <p:attrNameLst>
                                          <p:attrName>ppt_x</p:attrName>
                                        </p:attrNameLst>
                                      </p:cBhvr>
                                      <p:tavLst>
                                        <p:tav tm="0">
                                          <p:val>
                                            <p:strVal val="#ppt_x-#ppt_w/2"/>
                                          </p:val>
                                        </p:tav>
                                        <p:tav tm="100000">
                                          <p:val>
                                            <p:strVal val="#ppt_x"/>
                                          </p:val>
                                        </p:tav>
                                      </p:tavLst>
                                    </p:anim>
                                    <p:anim calcmode="lin" valueType="num">
                                      <p:cBhvr>
                                        <p:cTn id="41" dur="500" fill="hold"/>
                                        <p:tgtEl>
                                          <p:spTgt spid="19478"/>
                                        </p:tgtEl>
                                        <p:attrNameLst>
                                          <p:attrName>ppt_y</p:attrName>
                                        </p:attrNameLst>
                                      </p:cBhvr>
                                      <p:tavLst>
                                        <p:tav tm="0">
                                          <p:val>
                                            <p:strVal val="#ppt_y"/>
                                          </p:val>
                                        </p:tav>
                                        <p:tav tm="100000">
                                          <p:val>
                                            <p:strVal val="#ppt_y"/>
                                          </p:val>
                                        </p:tav>
                                      </p:tavLst>
                                    </p:anim>
                                    <p:anim calcmode="lin" valueType="num">
                                      <p:cBhvr>
                                        <p:cTn id="42" dur="500" fill="hold"/>
                                        <p:tgtEl>
                                          <p:spTgt spid="19478"/>
                                        </p:tgtEl>
                                        <p:attrNameLst>
                                          <p:attrName>ppt_w</p:attrName>
                                        </p:attrNameLst>
                                      </p:cBhvr>
                                      <p:tavLst>
                                        <p:tav tm="0">
                                          <p:val>
                                            <p:fltVal val="0"/>
                                          </p:val>
                                        </p:tav>
                                        <p:tav tm="100000">
                                          <p:val>
                                            <p:strVal val="#ppt_w"/>
                                          </p:val>
                                        </p:tav>
                                      </p:tavLst>
                                    </p:anim>
                                    <p:anim calcmode="lin" valueType="num">
                                      <p:cBhvr>
                                        <p:cTn id="43" dur="500" fill="hold"/>
                                        <p:tgtEl>
                                          <p:spTgt spid="19478"/>
                                        </p:tgtEl>
                                        <p:attrNameLst>
                                          <p:attrName>ppt_h</p:attrName>
                                        </p:attrNameLst>
                                      </p:cBhvr>
                                      <p:tavLst>
                                        <p:tav tm="0">
                                          <p:val>
                                            <p:strVal val="#ppt_h"/>
                                          </p:val>
                                        </p:tav>
                                        <p:tav tm="100000">
                                          <p:val>
                                            <p:strVal val="#ppt_h"/>
                                          </p:val>
                                        </p:tav>
                                      </p:tavLst>
                                    </p:anim>
                                  </p:childTnLst>
                                </p:cTn>
                              </p:par>
                            </p:childTnLst>
                          </p:cTn>
                        </p:par>
                        <p:par>
                          <p:cTn id="44" fill="hold">
                            <p:stCondLst>
                              <p:cond delay="7000"/>
                            </p:stCondLst>
                            <p:childTnLst>
                              <p:par>
                                <p:cTn id="45" presetID="17" presetClass="entr" presetSubtype="2" fill="hold" grpId="0" nodeType="afterEffect">
                                  <p:stCondLst>
                                    <p:cond delay="0"/>
                                  </p:stCondLst>
                                  <p:childTnLst>
                                    <p:set>
                                      <p:cBhvr>
                                        <p:cTn id="46" dur="1" fill="hold">
                                          <p:stCondLst>
                                            <p:cond delay="0"/>
                                          </p:stCondLst>
                                        </p:cTn>
                                        <p:tgtEl>
                                          <p:spTgt spid="19479"/>
                                        </p:tgtEl>
                                        <p:attrNameLst>
                                          <p:attrName>style.visibility</p:attrName>
                                        </p:attrNameLst>
                                      </p:cBhvr>
                                      <p:to>
                                        <p:strVal val="visible"/>
                                      </p:to>
                                    </p:set>
                                    <p:anim calcmode="lin" valueType="num">
                                      <p:cBhvr>
                                        <p:cTn id="47" dur="500" fill="hold"/>
                                        <p:tgtEl>
                                          <p:spTgt spid="19479"/>
                                        </p:tgtEl>
                                        <p:attrNameLst>
                                          <p:attrName>ppt_x</p:attrName>
                                        </p:attrNameLst>
                                      </p:cBhvr>
                                      <p:tavLst>
                                        <p:tav tm="0">
                                          <p:val>
                                            <p:strVal val="#ppt_x+#ppt_w/2"/>
                                          </p:val>
                                        </p:tav>
                                        <p:tav tm="100000">
                                          <p:val>
                                            <p:strVal val="#ppt_x"/>
                                          </p:val>
                                        </p:tav>
                                      </p:tavLst>
                                    </p:anim>
                                    <p:anim calcmode="lin" valueType="num">
                                      <p:cBhvr>
                                        <p:cTn id="48" dur="500" fill="hold"/>
                                        <p:tgtEl>
                                          <p:spTgt spid="19479"/>
                                        </p:tgtEl>
                                        <p:attrNameLst>
                                          <p:attrName>ppt_y</p:attrName>
                                        </p:attrNameLst>
                                      </p:cBhvr>
                                      <p:tavLst>
                                        <p:tav tm="0">
                                          <p:val>
                                            <p:strVal val="#ppt_y"/>
                                          </p:val>
                                        </p:tav>
                                        <p:tav tm="100000">
                                          <p:val>
                                            <p:strVal val="#ppt_y"/>
                                          </p:val>
                                        </p:tav>
                                      </p:tavLst>
                                    </p:anim>
                                    <p:anim calcmode="lin" valueType="num">
                                      <p:cBhvr>
                                        <p:cTn id="49" dur="500" fill="hold"/>
                                        <p:tgtEl>
                                          <p:spTgt spid="19479"/>
                                        </p:tgtEl>
                                        <p:attrNameLst>
                                          <p:attrName>ppt_w</p:attrName>
                                        </p:attrNameLst>
                                      </p:cBhvr>
                                      <p:tavLst>
                                        <p:tav tm="0">
                                          <p:val>
                                            <p:fltVal val="0"/>
                                          </p:val>
                                        </p:tav>
                                        <p:tav tm="100000">
                                          <p:val>
                                            <p:strVal val="#ppt_w"/>
                                          </p:val>
                                        </p:tav>
                                      </p:tavLst>
                                    </p:anim>
                                    <p:anim calcmode="lin" valueType="num">
                                      <p:cBhvr>
                                        <p:cTn id="50" dur="500" fill="hold"/>
                                        <p:tgtEl>
                                          <p:spTgt spid="19479"/>
                                        </p:tgtEl>
                                        <p:attrNameLst>
                                          <p:attrName>ppt_h</p:attrName>
                                        </p:attrNameLst>
                                      </p:cBhvr>
                                      <p:tavLst>
                                        <p:tav tm="0">
                                          <p:val>
                                            <p:strVal val="#ppt_h"/>
                                          </p:val>
                                        </p:tav>
                                        <p:tav tm="100000">
                                          <p:val>
                                            <p:strVal val="#ppt_h"/>
                                          </p:val>
                                        </p:tav>
                                      </p:tavLst>
                                    </p:anim>
                                  </p:childTnLst>
                                </p:cTn>
                              </p:par>
                            </p:childTnLst>
                          </p:cTn>
                        </p:par>
                        <p:par>
                          <p:cTn id="51" fill="hold">
                            <p:stCondLst>
                              <p:cond delay="7500"/>
                            </p:stCondLst>
                            <p:childTnLst>
                              <p:par>
                                <p:cTn id="52" presetID="17" presetClass="entr" presetSubtype="4" fill="hold" grpId="0" nodeType="afterEffect">
                                  <p:stCondLst>
                                    <p:cond delay="0"/>
                                  </p:stCondLst>
                                  <p:childTnLst>
                                    <p:set>
                                      <p:cBhvr>
                                        <p:cTn id="53" dur="1" fill="hold">
                                          <p:stCondLst>
                                            <p:cond delay="0"/>
                                          </p:stCondLst>
                                        </p:cTn>
                                        <p:tgtEl>
                                          <p:spTgt spid="19480"/>
                                        </p:tgtEl>
                                        <p:attrNameLst>
                                          <p:attrName>style.visibility</p:attrName>
                                        </p:attrNameLst>
                                      </p:cBhvr>
                                      <p:to>
                                        <p:strVal val="visible"/>
                                      </p:to>
                                    </p:set>
                                    <p:anim calcmode="lin" valueType="num">
                                      <p:cBhvr>
                                        <p:cTn id="54" dur="500" fill="hold"/>
                                        <p:tgtEl>
                                          <p:spTgt spid="19480"/>
                                        </p:tgtEl>
                                        <p:attrNameLst>
                                          <p:attrName>ppt_x</p:attrName>
                                        </p:attrNameLst>
                                      </p:cBhvr>
                                      <p:tavLst>
                                        <p:tav tm="0">
                                          <p:val>
                                            <p:strVal val="#ppt_x"/>
                                          </p:val>
                                        </p:tav>
                                        <p:tav tm="100000">
                                          <p:val>
                                            <p:strVal val="#ppt_x"/>
                                          </p:val>
                                        </p:tav>
                                      </p:tavLst>
                                    </p:anim>
                                    <p:anim calcmode="lin" valueType="num">
                                      <p:cBhvr>
                                        <p:cTn id="55" dur="500" fill="hold"/>
                                        <p:tgtEl>
                                          <p:spTgt spid="19480"/>
                                        </p:tgtEl>
                                        <p:attrNameLst>
                                          <p:attrName>ppt_y</p:attrName>
                                        </p:attrNameLst>
                                      </p:cBhvr>
                                      <p:tavLst>
                                        <p:tav tm="0">
                                          <p:val>
                                            <p:strVal val="#ppt_y+#ppt_h/2"/>
                                          </p:val>
                                        </p:tav>
                                        <p:tav tm="100000">
                                          <p:val>
                                            <p:strVal val="#ppt_y"/>
                                          </p:val>
                                        </p:tav>
                                      </p:tavLst>
                                    </p:anim>
                                    <p:anim calcmode="lin" valueType="num">
                                      <p:cBhvr>
                                        <p:cTn id="56" dur="500" fill="hold"/>
                                        <p:tgtEl>
                                          <p:spTgt spid="19480"/>
                                        </p:tgtEl>
                                        <p:attrNameLst>
                                          <p:attrName>ppt_w</p:attrName>
                                        </p:attrNameLst>
                                      </p:cBhvr>
                                      <p:tavLst>
                                        <p:tav tm="0">
                                          <p:val>
                                            <p:strVal val="#ppt_w"/>
                                          </p:val>
                                        </p:tav>
                                        <p:tav tm="100000">
                                          <p:val>
                                            <p:strVal val="#ppt_w"/>
                                          </p:val>
                                        </p:tav>
                                      </p:tavLst>
                                    </p:anim>
                                    <p:anim calcmode="lin" valueType="num">
                                      <p:cBhvr>
                                        <p:cTn id="57" dur="500" fill="hold"/>
                                        <p:tgtEl>
                                          <p:spTgt spid="1948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build="allAtOnce" autoUpdateAnimBg="0"/>
      <p:bldP spid="19478" grpId="0" animBg="1"/>
      <p:bldP spid="19479" grpId="0" animBg="1"/>
      <p:bldP spid="19480" grpId="0" animBg="1"/>
      <p:bldP spid="19484" grpId="0" animBg="1"/>
      <p:bldP spid="19485" grpId="0" animBg="1"/>
      <p:bldP spid="19486"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33400" y="1066800"/>
            <a:ext cx="7772400" cy="1143000"/>
          </a:xfrm>
        </p:spPr>
        <p:txBody>
          <a:bodyPr/>
          <a:lstStyle/>
          <a:p>
            <a:pPr marL="860425" indent="-860425" algn="l" eaLnBrk="1" hangingPunct="1"/>
            <a:r>
              <a:rPr lang="en-US" sz="3200" dirty="0" smtClean="0">
                <a:latin typeface="Tahoma" pitchFamily="34" charset="0"/>
                <a:ea typeface="Tahoma" pitchFamily="34" charset="0"/>
                <a:cs typeface="Tahoma" pitchFamily="34" charset="0"/>
              </a:rPr>
              <a:t>11. LIVES UNDER THE </a:t>
            </a:r>
            <a:r>
              <a:rPr lang="en-US" sz="3200" b="1" u="sng" dirty="0" smtClean="0">
                <a:solidFill>
                  <a:srgbClr val="669900"/>
                </a:solidFill>
                <a:latin typeface="Tahoma" pitchFamily="34" charset="0"/>
                <a:ea typeface="Tahoma" pitchFamily="34" charset="0"/>
                <a:cs typeface="Tahoma" pitchFamily="34" charset="0"/>
              </a:rPr>
              <a:t>ANOINTING</a:t>
            </a:r>
            <a:r>
              <a:rPr lang="en-US" sz="3200" dirty="0" smtClean="0">
                <a:latin typeface="Tahoma" pitchFamily="34" charset="0"/>
                <a:ea typeface="Tahoma" pitchFamily="34" charset="0"/>
                <a:cs typeface="Tahoma" pitchFamily="34" charset="0"/>
              </a:rPr>
              <a:t> OF THE HOLY SPIRIT.</a:t>
            </a:r>
          </a:p>
        </p:txBody>
      </p:sp>
      <p:sp>
        <p:nvSpPr>
          <p:cNvPr id="21507" name="Rectangle 3"/>
          <p:cNvSpPr>
            <a:spLocks noGrp="1" noChangeArrowheads="1"/>
          </p:cNvSpPr>
          <p:nvPr>
            <p:ph type="body" idx="1"/>
          </p:nvPr>
        </p:nvSpPr>
        <p:spPr>
          <a:xfrm>
            <a:off x="1447800" y="2286000"/>
            <a:ext cx="7467600" cy="3048000"/>
          </a:xfrm>
        </p:spPr>
        <p:txBody>
          <a:bodyPr/>
          <a:lstStyle/>
          <a:p>
            <a:pPr marL="609600" indent="-609600" eaLnBrk="1" hangingPunct="1">
              <a:buFontTx/>
              <a:buAutoNum type="alphaLcPeriod"/>
            </a:pPr>
            <a:r>
              <a:rPr lang="en-US" sz="2800" dirty="0" smtClean="0">
                <a:latin typeface="Tahoma" pitchFamily="34" charset="0"/>
                <a:ea typeface="Tahoma" pitchFamily="34" charset="0"/>
                <a:cs typeface="Tahoma" pitchFamily="34" charset="0"/>
              </a:rPr>
              <a:t>Anointed leaders possess spiritual authority with others.</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Anointed leaders consistently see God move in their ministries.</a:t>
            </a:r>
          </a:p>
          <a:p>
            <a:pPr marL="609600" indent="-609600" eaLnBrk="1" hangingPunct="1">
              <a:buFontTx/>
              <a:buAutoNum type="alphaLcPeriod"/>
            </a:pPr>
            <a:r>
              <a:rPr lang="en-US" sz="2800" dirty="0" smtClean="0">
                <a:latin typeface="Tahoma" pitchFamily="34" charset="0"/>
                <a:ea typeface="Tahoma" pitchFamily="34" charset="0"/>
                <a:cs typeface="Tahoma" pitchFamily="34" charset="0"/>
              </a:rPr>
              <a:t>Anointed leaders’ lives demand a supernatural explanation.</a:t>
            </a:r>
          </a:p>
        </p:txBody>
      </p:sp>
      <p:pic>
        <p:nvPicPr>
          <p:cNvPr id="17412"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7413"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7414"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7415" name="Text Box 7"/>
          <p:cNvSpPr txBox="1">
            <a:spLocks noChangeArrowheads="1"/>
          </p:cNvSpPr>
          <p:nvPr/>
        </p:nvSpPr>
        <p:spPr bwMode="auto">
          <a:xfrm>
            <a:off x="228600" y="22860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ssolve">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7">
                                            <p:txEl>
                                              <p:pRg st="0" end="0"/>
                                            </p:txEl>
                                          </p:spTgt>
                                        </p:tgtEl>
                                        <p:attrNameLst>
                                          <p:attrName>style.visibility</p:attrName>
                                        </p:attrNameLst>
                                      </p:cBhvr>
                                      <p:to>
                                        <p:strVal val="visible"/>
                                      </p:to>
                                    </p:set>
                                    <p:animEffect transition="in" filter="wipe(left)">
                                      <p:cBhvr>
                                        <p:cTn id="12" dur="500"/>
                                        <p:tgtEl>
                                          <p:spTgt spid="21507">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507">
                                            <p:txEl>
                                              <p:pRg st="1" end="1"/>
                                            </p:txEl>
                                          </p:spTgt>
                                        </p:tgtEl>
                                        <p:attrNameLst>
                                          <p:attrName>style.visibility</p:attrName>
                                        </p:attrNameLst>
                                      </p:cBhvr>
                                      <p:to>
                                        <p:strVal val="visible"/>
                                      </p:to>
                                    </p:set>
                                    <p:animEffect transition="in" filter="wipe(left)">
                                      <p:cBhvr>
                                        <p:cTn id="15" dur="500"/>
                                        <p:tgtEl>
                                          <p:spTgt spid="21507">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507">
                                            <p:txEl>
                                              <p:pRg st="2" end="2"/>
                                            </p:txEl>
                                          </p:spTgt>
                                        </p:tgtEl>
                                        <p:attrNameLst>
                                          <p:attrName>style.visibility</p:attrName>
                                        </p:attrNameLst>
                                      </p:cBhvr>
                                      <p:to>
                                        <p:strVal val="visible"/>
                                      </p:to>
                                    </p:set>
                                    <p:animEffect transition="in" filter="wipe(left)">
                                      <p:cBhvr>
                                        <p:cTn id="18" dur="5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build="allAtOnce"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loverecruitment.files.wordpress.com/2013/09/10-rba-john-maxwell.jpg"/>
          <p:cNvPicPr>
            <a:picLocks noChangeAspect="1" noChangeArrowheads="1"/>
          </p:cNvPicPr>
          <p:nvPr/>
        </p:nvPicPr>
        <p:blipFill>
          <a:blip r:embed="rId2" cstate="print"/>
          <a:srcRect t="26784" b="18414"/>
          <a:stretch>
            <a:fillRect/>
          </a:stretch>
        </p:blipFill>
        <p:spPr bwMode="auto">
          <a:xfrm>
            <a:off x="1219200" y="1066800"/>
            <a:ext cx="4876800" cy="3394097"/>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thelonghaulwithisaiah.files.wordpress.com/2014/03/00005.jpg?w=640"/>
          <p:cNvPicPr>
            <a:picLocks noChangeAspect="1" noChangeArrowheads="1"/>
          </p:cNvPicPr>
          <p:nvPr/>
        </p:nvPicPr>
        <p:blipFill>
          <a:blip r:embed="rId2" cstate="print"/>
          <a:srcRect/>
          <a:stretch>
            <a:fillRect/>
          </a:stretch>
        </p:blipFill>
        <p:spPr bwMode="auto">
          <a:xfrm>
            <a:off x="0" y="1066800"/>
            <a:ext cx="3101340" cy="5029200"/>
          </a:xfrm>
          <a:prstGeom prst="rect">
            <a:avLst/>
          </a:prstGeom>
          <a:noFill/>
        </p:spPr>
      </p:pic>
      <p:sp>
        <p:nvSpPr>
          <p:cNvPr id="3" name="Rectangle 2"/>
          <p:cNvSpPr/>
          <p:nvPr/>
        </p:nvSpPr>
        <p:spPr>
          <a:xfrm>
            <a:off x="3352800" y="1676400"/>
            <a:ext cx="4572000" cy="3293209"/>
          </a:xfrm>
          <a:prstGeom prst="rect">
            <a:avLst/>
          </a:prstGeom>
        </p:spPr>
        <p:txBody>
          <a:bodyPr>
            <a:spAutoFit/>
          </a:bodyPr>
          <a:lstStyle/>
          <a:p>
            <a:r>
              <a:rPr lang="en-MY" sz="2600" b="0" dirty="0" smtClean="0">
                <a:solidFill>
                  <a:srgbClr val="002060"/>
                </a:solidFill>
                <a:latin typeface="Tahoma" pitchFamily="34" charset="0"/>
                <a:ea typeface="Tahoma" pitchFamily="34" charset="0"/>
                <a:cs typeface="Tahoma" pitchFamily="34" charset="0"/>
              </a:rPr>
              <a:t>Acts 10:</a:t>
            </a:r>
            <a:r>
              <a:rPr lang="en-MY" sz="2600" b="0" baseline="30000" dirty="0" smtClean="0">
                <a:solidFill>
                  <a:srgbClr val="002060"/>
                </a:solidFill>
                <a:latin typeface="Tahoma" pitchFamily="34" charset="0"/>
                <a:ea typeface="Tahoma" pitchFamily="34" charset="0"/>
                <a:cs typeface="Tahoma" pitchFamily="34" charset="0"/>
              </a:rPr>
              <a:t>38</a:t>
            </a:r>
            <a:r>
              <a:rPr lang="en-MY" sz="2600" b="0" dirty="0" smtClean="0">
                <a:solidFill>
                  <a:srgbClr val="002060"/>
                </a:solidFill>
                <a:latin typeface="Tahoma" pitchFamily="34" charset="0"/>
                <a:ea typeface="Tahoma" pitchFamily="34" charset="0"/>
                <a:cs typeface="Tahoma" pitchFamily="34" charset="0"/>
              </a:rPr>
              <a:t> ... how God anointed Jesus of Nazareth with the Holy Spirit and power, and how he went around doing good and healing all who were under the power of the devil, because God was with him.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mage.slidesharecdn.com/2014-05-18-kindsofanointings-psashishraichur-140530011826-phpapp01/95/kinds-of-anointings-ps-ashish-raichur-4-638.jpg?cb=1401430955"/>
          <p:cNvPicPr>
            <a:picLocks noChangeAspect="1" noChangeArrowheads="1"/>
          </p:cNvPicPr>
          <p:nvPr/>
        </p:nvPicPr>
        <p:blipFill>
          <a:blip r:embed="rId2" cstate="print"/>
          <a:srcRect t="30772"/>
          <a:stretch>
            <a:fillRect/>
          </a:stretch>
        </p:blipFill>
        <p:spPr bwMode="auto">
          <a:xfrm>
            <a:off x="331788" y="1285875"/>
            <a:ext cx="8385175" cy="4357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ttp://www.neverthirsty.org/media/otherbiblestudies/spiritual_gifts/holyspirit_jesusministry.gif"/>
          <p:cNvPicPr>
            <a:picLocks noChangeAspect="1" noChangeArrowheads="1"/>
          </p:cNvPicPr>
          <p:nvPr/>
        </p:nvPicPr>
        <p:blipFill>
          <a:blip r:embed="rId2" cstate="print"/>
          <a:srcRect/>
          <a:stretch>
            <a:fillRect/>
          </a:stretch>
        </p:blipFill>
        <p:spPr bwMode="auto">
          <a:xfrm>
            <a:off x="0" y="0"/>
            <a:ext cx="9144000" cy="6643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4.bp.blogspot.com/-8vlfv9ibidc/TdCEY6_vFyI/AAAAAAAAAIo/f_h42_9h444/s1600/76483_10150094059137394_657372393_7782070_921155_n.jpg"/>
          <p:cNvPicPr>
            <a:picLocks noChangeAspect="1" noChangeArrowheads="1"/>
          </p:cNvPicPr>
          <p:nvPr/>
        </p:nvPicPr>
        <p:blipFill>
          <a:blip r:embed="rId2" cstate="print"/>
          <a:srcRect b="28519"/>
          <a:stretch>
            <a:fillRect/>
          </a:stretch>
        </p:blipFill>
        <p:spPr bwMode="auto">
          <a:xfrm>
            <a:off x="1115616" y="1556792"/>
            <a:ext cx="7062788"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04800" y="762000"/>
            <a:ext cx="8001000" cy="1371600"/>
          </a:xfrm>
        </p:spPr>
        <p:txBody>
          <a:bodyPr/>
          <a:lstStyle/>
          <a:p>
            <a:pPr marL="860425" indent="-860425" algn="l" eaLnBrk="1" hangingPunct="1"/>
            <a:r>
              <a:rPr lang="en-US" sz="3200" dirty="0" smtClean="0">
                <a:latin typeface="Tahoma" pitchFamily="34" charset="0"/>
                <a:ea typeface="Tahoma" pitchFamily="34" charset="0"/>
                <a:cs typeface="Tahoma" pitchFamily="34" charset="0"/>
              </a:rPr>
              <a:t>12. HAS CHOSEN TO BE AN </a:t>
            </a:r>
            <a:r>
              <a:rPr lang="en-US" sz="3200" b="1" u="sng" dirty="0" smtClean="0">
                <a:solidFill>
                  <a:srgbClr val="669900"/>
                </a:solidFill>
                <a:latin typeface="Tahoma" pitchFamily="34" charset="0"/>
                <a:ea typeface="Tahoma" pitchFamily="34" charset="0"/>
                <a:cs typeface="Tahoma" pitchFamily="34" charset="0"/>
              </a:rPr>
              <a:t>EXAMPLE</a:t>
            </a:r>
            <a:r>
              <a:rPr lang="en-US" sz="3200" dirty="0" smtClean="0">
                <a:latin typeface="Tahoma" pitchFamily="34" charset="0"/>
                <a:ea typeface="Tahoma" pitchFamily="34" charset="0"/>
                <a:cs typeface="Tahoma" pitchFamily="34" charset="0"/>
              </a:rPr>
              <a:t> BEFORE HE LEADS OTHERS.</a:t>
            </a:r>
          </a:p>
        </p:txBody>
      </p:sp>
      <p:pic>
        <p:nvPicPr>
          <p:cNvPr id="18435" name="Picture 4"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8436"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8437" name="Picture 6"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18438" name="Text Box 10"/>
          <p:cNvSpPr txBox="1">
            <a:spLocks noChangeArrowheads="1"/>
          </p:cNvSpPr>
          <p:nvPr/>
        </p:nvSpPr>
        <p:spPr bwMode="auto">
          <a:xfrm>
            <a:off x="0" y="0"/>
            <a:ext cx="5257800" cy="523220"/>
          </a:xfrm>
          <a:prstGeom prst="rect">
            <a:avLst/>
          </a:prstGeom>
          <a:noFill/>
          <a:ln w="9525">
            <a:noFill/>
            <a:miter lim="800000"/>
            <a:headEnd/>
            <a:tailEnd/>
          </a:ln>
        </p:spPr>
        <p:txBody>
          <a:bodyPr>
            <a:spAutoFit/>
          </a:bodyPr>
          <a:lstStyle/>
          <a:p>
            <a:r>
              <a:rPr lang="en-US" sz="2400" b="0" dirty="0"/>
              <a:t> </a:t>
            </a:r>
            <a:r>
              <a:rPr lang="en-US" sz="2800" b="0" dirty="0">
                <a:latin typeface="Tahoma" pitchFamily="34" charset="0"/>
                <a:ea typeface="Tahoma" pitchFamily="34" charset="0"/>
                <a:cs typeface="Tahoma" pitchFamily="34" charset="0"/>
              </a:rPr>
              <a:t>The Leader God Uses . . . </a:t>
            </a:r>
          </a:p>
        </p:txBody>
      </p:sp>
      <p:grpSp>
        <p:nvGrpSpPr>
          <p:cNvPr id="2" name="Group 17"/>
          <p:cNvGrpSpPr>
            <a:grpSpLocks/>
          </p:cNvGrpSpPr>
          <p:nvPr/>
        </p:nvGrpSpPr>
        <p:grpSpPr bwMode="auto">
          <a:xfrm>
            <a:off x="5867400" y="4419600"/>
            <a:ext cx="3025775" cy="2008188"/>
            <a:chOff x="1205" y="2268"/>
            <a:chExt cx="2118" cy="1342"/>
          </a:xfrm>
        </p:grpSpPr>
        <p:sp>
          <p:nvSpPr>
            <p:cNvPr id="22540" name="AutoShape 12"/>
            <p:cNvSpPr>
              <a:spLocks noChangeArrowheads="1"/>
            </p:cNvSpPr>
            <p:nvPr/>
          </p:nvSpPr>
          <p:spPr bwMode="auto">
            <a:xfrm>
              <a:off x="1365" y="2675"/>
              <a:ext cx="1771" cy="525"/>
            </a:xfrm>
            <a:prstGeom prst="rightArrow">
              <a:avLst>
                <a:gd name="adj1" fmla="val 50000"/>
                <a:gd name="adj2" fmla="val 63636"/>
              </a:avLst>
            </a:prstGeom>
            <a:gradFill rotWithShape="1">
              <a:gsLst>
                <a:gs pos="0">
                  <a:schemeClr val="accent1"/>
                </a:gs>
                <a:gs pos="100000">
                  <a:schemeClr val="accent1">
                    <a:gamma/>
                    <a:shade val="46275"/>
                    <a:invGamma/>
                  </a:schemeClr>
                </a:gs>
              </a:gsLst>
              <a:lin ang="0" scaled="1"/>
            </a:gradFill>
            <a:ln w="28575" algn="ctr">
              <a:noFill/>
              <a:miter lim="800000"/>
              <a:headEnd/>
              <a:tailEnd/>
            </a:ln>
            <a:effectLst/>
          </p:spPr>
          <p:txBody>
            <a:bodyPr wrap="none" anchor="ctr"/>
            <a:lstStyle/>
            <a:p>
              <a:pPr>
                <a:defRPr/>
              </a:pPr>
              <a:r>
                <a:rPr lang="en-US" sz="2000" dirty="0"/>
                <a:t>Competence</a:t>
              </a:r>
            </a:p>
          </p:txBody>
        </p:sp>
        <p:sp>
          <p:nvSpPr>
            <p:cNvPr id="22543" name="AutoShape 15"/>
            <p:cNvSpPr>
              <a:spLocks noChangeArrowheads="1"/>
            </p:cNvSpPr>
            <p:nvPr/>
          </p:nvSpPr>
          <p:spPr bwMode="auto">
            <a:xfrm>
              <a:off x="1205" y="2268"/>
              <a:ext cx="1771" cy="528"/>
            </a:xfrm>
            <a:prstGeom prst="rightArrow">
              <a:avLst>
                <a:gd name="adj1" fmla="val 50000"/>
                <a:gd name="adj2" fmla="val 63636"/>
              </a:avLst>
            </a:prstGeom>
            <a:gradFill rotWithShape="1">
              <a:gsLst>
                <a:gs pos="0">
                  <a:schemeClr val="accent1"/>
                </a:gs>
                <a:gs pos="100000">
                  <a:schemeClr val="accent1">
                    <a:gamma/>
                    <a:shade val="46275"/>
                    <a:invGamma/>
                  </a:schemeClr>
                </a:gs>
              </a:gsLst>
              <a:lin ang="0" scaled="1"/>
            </a:gradFill>
            <a:ln w="28575" algn="ctr">
              <a:noFill/>
              <a:miter lim="800000"/>
              <a:headEnd/>
              <a:tailEnd/>
            </a:ln>
            <a:effectLst/>
          </p:spPr>
          <p:txBody>
            <a:bodyPr wrap="none" anchor="ctr"/>
            <a:lstStyle/>
            <a:p>
              <a:pPr>
                <a:defRPr/>
              </a:pPr>
              <a:r>
                <a:rPr lang="en-US" sz="2000" dirty="0"/>
                <a:t>Character</a:t>
              </a:r>
            </a:p>
          </p:txBody>
        </p:sp>
        <p:sp>
          <p:nvSpPr>
            <p:cNvPr id="22544" name="AutoShape 16"/>
            <p:cNvSpPr>
              <a:spLocks noChangeArrowheads="1"/>
            </p:cNvSpPr>
            <p:nvPr/>
          </p:nvSpPr>
          <p:spPr bwMode="auto">
            <a:xfrm>
              <a:off x="1579" y="3082"/>
              <a:ext cx="1744" cy="528"/>
            </a:xfrm>
            <a:prstGeom prst="rightArrow">
              <a:avLst>
                <a:gd name="adj1" fmla="val 50000"/>
                <a:gd name="adj2" fmla="val 63636"/>
              </a:avLst>
            </a:prstGeom>
            <a:gradFill rotWithShape="1">
              <a:gsLst>
                <a:gs pos="0">
                  <a:schemeClr val="accent1"/>
                </a:gs>
                <a:gs pos="100000">
                  <a:schemeClr val="accent1">
                    <a:gamma/>
                    <a:shade val="46275"/>
                    <a:invGamma/>
                  </a:schemeClr>
                </a:gs>
              </a:gsLst>
              <a:lin ang="0" scaled="1"/>
            </a:gradFill>
            <a:ln w="28575" algn="ctr">
              <a:noFill/>
              <a:miter lim="800000"/>
              <a:headEnd/>
              <a:tailEnd/>
            </a:ln>
            <a:effectLst/>
          </p:spPr>
          <p:txBody>
            <a:bodyPr wrap="none" anchor="ctr"/>
            <a:lstStyle/>
            <a:p>
              <a:pPr algn="ctr">
                <a:defRPr/>
              </a:pPr>
              <a:r>
                <a:rPr lang="en-US" sz="2000" dirty="0"/>
                <a:t>Commitment</a:t>
              </a:r>
            </a:p>
          </p:txBody>
        </p:sp>
      </p:grpSp>
      <p:sp>
        <p:nvSpPr>
          <p:cNvPr id="18440" name="TextBox 13"/>
          <p:cNvSpPr txBox="1">
            <a:spLocks noChangeArrowheads="1"/>
          </p:cNvSpPr>
          <p:nvPr/>
        </p:nvSpPr>
        <p:spPr bwMode="auto">
          <a:xfrm>
            <a:off x="381000" y="2209800"/>
            <a:ext cx="8534400" cy="1938992"/>
          </a:xfrm>
          <a:prstGeom prst="rect">
            <a:avLst/>
          </a:prstGeom>
          <a:noFill/>
          <a:ln w="9525">
            <a:noFill/>
            <a:miter lim="800000"/>
            <a:headEnd/>
            <a:tailEnd/>
          </a:ln>
        </p:spPr>
        <p:txBody>
          <a:bodyPr>
            <a:spAutoFit/>
          </a:bodyPr>
          <a:lstStyle/>
          <a:p>
            <a:r>
              <a:rPr lang="en-US" sz="2400" b="0" dirty="0">
                <a:solidFill>
                  <a:srgbClr val="002060"/>
                </a:solidFill>
                <a:latin typeface="Tahoma" pitchFamily="34" charset="0"/>
                <a:ea typeface="Tahoma" pitchFamily="34" charset="0"/>
                <a:cs typeface="Tahoma" pitchFamily="34" charset="0"/>
              </a:rPr>
              <a:t>Ps 78:</a:t>
            </a:r>
            <a:r>
              <a:rPr lang="en-US" sz="2400" b="0" baseline="40000" dirty="0">
                <a:solidFill>
                  <a:srgbClr val="002060"/>
                </a:solidFill>
                <a:latin typeface="Tahoma" pitchFamily="34" charset="0"/>
                <a:ea typeface="Tahoma" pitchFamily="34" charset="0"/>
                <a:cs typeface="Tahoma" pitchFamily="34" charset="0"/>
              </a:rPr>
              <a:t>70</a:t>
            </a:r>
            <a:r>
              <a:rPr lang="en-US" sz="2400" b="0" dirty="0">
                <a:solidFill>
                  <a:srgbClr val="002060"/>
                </a:solidFill>
                <a:latin typeface="Tahoma" pitchFamily="34" charset="0"/>
                <a:ea typeface="Tahoma" pitchFamily="34" charset="0"/>
                <a:cs typeface="Tahoma" pitchFamily="34" charset="0"/>
              </a:rPr>
              <a:t>  He chose David his servant and took him from the sheep pens; </a:t>
            </a:r>
            <a:r>
              <a:rPr lang="en-US" sz="2400" b="0" baseline="40000" dirty="0">
                <a:solidFill>
                  <a:srgbClr val="002060"/>
                </a:solidFill>
                <a:latin typeface="Tahoma" pitchFamily="34" charset="0"/>
                <a:ea typeface="Tahoma" pitchFamily="34" charset="0"/>
                <a:cs typeface="Tahoma" pitchFamily="34" charset="0"/>
              </a:rPr>
              <a:t>71</a:t>
            </a:r>
            <a:r>
              <a:rPr lang="en-US" sz="2400" b="0" dirty="0">
                <a:solidFill>
                  <a:srgbClr val="002060"/>
                </a:solidFill>
                <a:latin typeface="Tahoma" pitchFamily="34" charset="0"/>
                <a:ea typeface="Tahoma" pitchFamily="34" charset="0"/>
                <a:cs typeface="Tahoma" pitchFamily="34" charset="0"/>
              </a:rPr>
              <a:t> from tending the sheep he brought him to be the shepherd of his people Jacob, of Israel his inheritance. </a:t>
            </a:r>
            <a:r>
              <a:rPr lang="en-US" sz="2400" b="0" baseline="40000" dirty="0">
                <a:solidFill>
                  <a:srgbClr val="002060"/>
                </a:solidFill>
                <a:latin typeface="Tahoma" pitchFamily="34" charset="0"/>
                <a:ea typeface="Tahoma" pitchFamily="34" charset="0"/>
                <a:cs typeface="Tahoma" pitchFamily="34" charset="0"/>
              </a:rPr>
              <a:t>72</a:t>
            </a:r>
            <a:r>
              <a:rPr lang="en-US" sz="2400" b="0" dirty="0">
                <a:solidFill>
                  <a:srgbClr val="002060"/>
                </a:solidFill>
                <a:latin typeface="Tahoma" pitchFamily="34" charset="0"/>
                <a:ea typeface="Tahoma" pitchFamily="34" charset="0"/>
                <a:cs typeface="Tahoma" pitchFamily="34" charset="0"/>
              </a:rPr>
              <a:t> And David </a:t>
            </a:r>
            <a:r>
              <a:rPr lang="en-US" sz="2400" b="0" dirty="0">
                <a:solidFill>
                  <a:srgbClr val="CC6600"/>
                </a:solidFill>
                <a:latin typeface="Tahoma" pitchFamily="34" charset="0"/>
                <a:ea typeface="Tahoma" pitchFamily="34" charset="0"/>
                <a:cs typeface="Tahoma" pitchFamily="34" charset="0"/>
              </a:rPr>
              <a:t>shepherded them </a:t>
            </a:r>
            <a:r>
              <a:rPr lang="en-US" sz="2400" b="0" dirty="0">
                <a:solidFill>
                  <a:srgbClr val="002060"/>
                </a:solidFill>
                <a:latin typeface="Tahoma" pitchFamily="34" charset="0"/>
                <a:ea typeface="Tahoma" pitchFamily="34" charset="0"/>
                <a:cs typeface="Tahoma" pitchFamily="34" charset="0"/>
              </a:rPr>
              <a:t>with </a:t>
            </a:r>
            <a:r>
              <a:rPr lang="en-US" sz="2400" b="0" dirty="0">
                <a:solidFill>
                  <a:srgbClr val="FF0000"/>
                </a:solidFill>
                <a:latin typeface="Tahoma" pitchFamily="34" charset="0"/>
                <a:ea typeface="Tahoma" pitchFamily="34" charset="0"/>
                <a:cs typeface="Tahoma" pitchFamily="34" charset="0"/>
              </a:rPr>
              <a:t>integrity of heart</a:t>
            </a:r>
            <a:r>
              <a:rPr lang="en-US" sz="2400" b="0" dirty="0">
                <a:solidFill>
                  <a:srgbClr val="002060"/>
                </a:solidFill>
                <a:latin typeface="Tahoma" pitchFamily="34" charset="0"/>
                <a:ea typeface="Tahoma" pitchFamily="34" charset="0"/>
                <a:cs typeface="Tahoma" pitchFamily="34" charset="0"/>
              </a:rPr>
              <a:t>; with </a:t>
            </a:r>
            <a:r>
              <a:rPr lang="en-US" sz="2400" b="0" dirty="0">
                <a:solidFill>
                  <a:srgbClr val="FFC000"/>
                </a:solidFill>
                <a:latin typeface="Tahoma" pitchFamily="34" charset="0"/>
                <a:ea typeface="Tahoma" pitchFamily="34" charset="0"/>
                <a:cs typeface="Tahoma" pitchFamily="34" charset="0"/>
              </a:rPr>
              <a:t>skillful hands </a:t>
            </a:r>
            <a:r>
              <a:rPr lang="en-US" sz="2400" b="0" dirty="0">
                <a:solidFill>
                  <a:srgbClr val="002060"/>
                </a:solidFill>
                <a:latin typeface="Tahoma" pitchFamily="34" charset="0"/>
                <a:ea typeface="Tahoma" pitchFamily="34" charset="0"/>
                <a:cs typeface="Tahoma" pitchFamily="34" charset="0"/>
              </a:rPr>
              <a:t>he </a:t>
            </a:r>
            <a:r>
              <a:rPr lang="en-US" sz="2400" b="0" dirty="0">
                <a:solidFill>
                  <a:srgbClr val="CC6600"/>
                </a:solidFill>
                <a:latin typeface="Tahoma" pitchFamily="34" charset="0"/>
                <a:ea typeface="Tahoma" pitchFamily="34" charset="0"/>
                <a:cs typeface="Tahoma" pitchFamily="34" charset="0"/>
              </a:rPr>
              <a:t>led them</a:t>
            </a:r>
            <a:r>
              <a:rPr lang="en-US" sz="2400" b="0" dirty="0">
                <a:solidFill>
                  <a:srgbClr val="002060"/>
                </a:solidFill>
                <a:latin typeface="Tahoma" pitchFamily="34" charset="0"/>
                <a:ea typeface="Tahoma" pitchFamily="34" charset="0"/>
                <a:cs typeface="Tahoma"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ssolve">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440"/>
                                        </p:tgtEl>
                                        <p:attrNameLst>
                                          <p:attrName>style.visibility</p:attrName>
                                        </p:attrNameLst>
                                      </p:cBhvr>
                                      <p:to>
                                        <p:strVal val="visible"/>
                                      </p:to>
                                    </p:set>
                                    <p:animEffect transition="in" filter="wipe(down)">
                                      <p:cBhvr>
                                        <p:cTn id="1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1844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sp>
        <p:nvSpPr>
          <p:cNvPr id="19459" name="Text Box 6"/>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pic>
        <p:nvPicPr>
          <p:cNvPr id="19460" name="Picture 7"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23560" name="Rectangle 8"/>
          <p:cNvSpPr>
            <a:spLocks noChangeArrowheads="1"/>
          </p:cNvSpPr>
          <p:nvPr/>
        </p:nvSpPr>
        <p:spPr bwMode="auto">
          <a:xfrm>
            <a:off x="1143000" y="1752600"/>
            <a:ext cx="7467600" cy="4038600"/>
          </a:xfrm>
          <a:prstGeom prst="rect">
            <a:avLst/>
          </a:prstGeom>
          <a:noFill/>
          <a:ln w="9525">
            <a:noFill/>
            <a:miter lim="800000"/>
            <a:headEnd/>
            <a:tailEnd/>
          </a:ln>
        </p:spPr>
        <p:txBody>
          <a:bodyPr/>
          <a:lstStyle/>
          <a:p>
            <a:pPr>
              <a:spcBef>
                <a:spcPct val="20000"/>
              </a:spcBef>
            </a:pPr>
            <a:endParaRPr lang="en-US" sz="2600" b="0" dirty="0">
              <a:solidFill>
                <a:schemeClr val="tx1"/>
              </a:solidFill>
              <a:latin typeface="Tahoma" pitchFamily="34" charset="0"/>
              <a:ea typeface="Tahoma" pitchFamily="34" charset="0"/>
              <a:cs typeface="Tahoma" pitchFamily="34" charset="0"/>
            </a:endParaRPr>
          </a:p>
          <a:p>
            <a:pPr>
              <a:spcBef>
                <a:spcPct val="20000"/>
              </a:spcBef>
              <a:buFontTx/>
              <a:buChar char="•"/>
            </a:pPr>
            <a:r>
              <a:rPr lang="en-US" sz="2600" b="0" dirty="0">
                <a:solidFill>
                  <a:schemeClr val="tx1"/>
                </a:solidFill>
                <a:latin typeface="Tahoma" pitchFamily="34" charset="0"/>
                <a:ea typeface="Tahoma" pitchFamily="34" charset="0"/>
                <a:cs typeface="Tahoma" pitchFamily="34" charset="0"/>
              </a:rPr>
              <a:t>  Leadership functions on the basis of </a:t>
            </a:r>
            <a:r>
              <a:rPr lang="en-US" sz="2600" dirty="0">
                <a:solidFill>
                  <a:srgbClr val="669900"/>
                </a:solidFill>
                <a:latin typeface="Tahoma" pitchFamily="34" charset="0"/>
                <a:ea typeface="Tahoma" pitchFamily="34" charset="0"/>
                <a:cs typeface="Tahoma" pitchFamily="34" charset="0"/>
              </a:rPr>
              <a:t>TRUST.</a:t>
            </a:r>
          </a:p>
          <a:p>
            <a:pPr>
              <a:lnSpc>
                <a:spcPct val="90000"/>
              </a:lnSpc>
              <a:spcBef>
                <a:spcPct val="20000"/>
              </a:spcBef>
              <a:buFontTx/>
              <a:buChar char="•"/>
            </a:pPr>
            <a:r>
              <a:rPr lang="en-US" sz="2600" b="0" dirty="0">
                <a:solidFill>
                  <a:schemeClr val="tx1"/>
                </a:solidFill>
                <a:latin typeface="Tahoma" pitchFamily="34" charset="0"/>
                <a:ea typeface="Tahoma" pitchFamily="34" charset="0"/>
                <a:cs typeface="Tahoma" pitchFamily="34" charset="0"/>
              </a:rPr>
              <a:t>  Integrity has high influence </a:t>
            </a:r>
            <a:r>
              <a:rPr lang="en-US" sz="2600" dirty="0">
                <a:solidFill>
                  <a:srgbClr val="669900"/>
                </a:solidFill>
                <a:latin typeface="Tahoma" pitchFamily="34" charset="0"/>
                <a:ea typeface="Tahoma" pitchFamily="34" charset="0"/>
                <a:cs typeface="Tahoma" pitchFamily="34" charset="0"/>
              </a:rPr>
              <a:t>VALUE.</a:t>
            </a:r>
          </a:p>
          <a:p>
            <a:pPr>
              <a:lnSpc>
                <a:spcPct val="90000"/>
              </a:lnSpc>
              <a:spcBef>
                <a:spcPct val="20000"/>
              </a:spcBef>
              <a:buFontTx/>
              <a:buChar char="•"/>
            </a:pPr>
            <a:r>
              <a:rPr lang="en-US" sz="2600" b="0" dirty="0">
                <a:solidFill>
                  <a:schemeClr val="tx1"/>
                </a:solidFill>
                <a:latin typeface="Tahoma" pitchFamily="34" charset="0"/>
                <a:ea typeface="Tahoma" pitchFamily="34" charset="0"/>
                <a:cs typeface="Tahoma" pitchFamily="34" charset="0"/>
              </a:rPr>
              <a:t>  Our tendency is to work harder on our </a:t>
            </a:r>
            <a:r>
              <a:rPr lang="en-US" sz="2600" dirty="0">
                <a:solidFill>
                  <a:srgbClr val="669900"/>
                </a:solidFill>
                <a:latin typeface="Tahoma" pitchFamily="34" charset="0"/>
                <a:ea typeface="Tahoma" pitchFamily="34" charset="0"/>
                <a:cs typeface="Tahoma" pitchFamily="34" charset="0"/>
              </a:rPr>
              <a:t>IMAGE</a:t>
            </a:r>
          </a:p>
          <a:p>
            <a:pPr>
              <a:lnSpc>
                <a:spcPct val="90000"/>
              </a:lnSpc>
              <a:spcBef>
                <a:spcPct val="20000"/>
              </a:spcBef>
            </a:pPr>
            <a:r>
              <a:rPr lang="en-US" sz="2600" b="0" dirty="0">
                <a:solidFill>
                  <a:schemeClr val="tx1"/>
                </a:solidFill>
                <a:latin typeface="Tahoma" pitchFamily="34" charset="0"/>
                <a:ea typeface="Tahoma" pitchFamily="34" charset="0"/>
                <a:cs typeface="Tahoma" pitchFamily="34" charset="0"/>
              </a:rPr>
              <a:t>    than on our integrity.</a:t>
            </a:r>
          </a:p>
          <a:p>
            <a:pPr>
              <a:lnSpc>
                <a:spcPct val="90000"/>
              </a:lnSpc>
              <a:spcBef>
                <a:spcPct val="20000"/>
              </a:spcBef>
              <a:buFontTx/>
              <a:buChar char="•"/>
            </a:pPr>
            <a:r>
              <a:rPr lang="en-US" sz="2600" b="0" dirty="0">
                <a:solidFill>
                  <a:schemeClr val="tx1"/>
                </a:solidFill>
                <a:latin typeface="Tahoma" pitchFamily="34" charset="0"/>
                <a:ea typeface="Tahoma" pitchFamily="34" charset="0"/>
                <a:cs typeface="Tahoma" pitchFamily="34" charset="0"/>
              </a:rPr>
              <a:t>  Integrity means </a:t>
            </a:r>
            <a:r>
              <a:rPr lang="en-US" sz="2600" dirty="0">
                <a:solidFill>
                  <a:srgbClr val="669900"/>
                </a:solidFill>
                <a:latin typeface="Tahoma" pitchFamily="34" charset="0"/>
                <a:ea typeface="Tahoma" pitchFamily="34" charset="0"/>
                <a:cs typeface="Tahoma" pitchFamily="34" charset="0"/>
              </a:rPr>
              <a:t>LIVING</a:t>
            </a:r>
            <a:r>
              <a:rPr lang="en-US" sz="2600" b="0" dirty="0">
                <a:solidFill>
                  <a:schemeClr val="tx1"/>
                </a:solidFill>
                <a:latin typeface="Tahoma" pitchFamily="34" charset="0"/>
                <a:ea typeface="Tahoma" pitchFamily="34" charset="0"/>
                <a:cs typeface="Tahoma" pitchFamily="34" charset="0"/>
              </a:rPr>
              <a:t> the truth myself </a:t>
            </a:r>
          </a:p>
          <a:p>
            <a:pPr>
              <a:lnSpc>
                <a:spcPct val="90000"/>
              </a:lnSpc>
              <a:spcBef>
                <a:spcPct val="20000"/>
              </a:spcBef>
            </a:pPr>
            <a:r>
              <a:rPr lang="en-US" sz="2600" b="0" dirty="0">
                <a:solidFill>
                  <a:schemeClr val="tx1"/>
                </a:solidFill>
                <a:latin typeface="Tahoma" pitchFamily="34" charset="0"/>
                <a:ea typeface="Tahoma" pitchFamily="34" charset="0"/>
                <a:cs typeface="Tahoma" pitchFamily="34" charset="0"/>
              </a:rPr>
              <a:t>    before leading others.</a:t>
            </a:r>
          </a:p>
          <a:p>
            <a:pPr>
              <a:lnSpc>
                <a:spcPct val="90000"/>
              </a:lnSpc>
              <a:spcBef>
                <a:spcPct val="20000"/>
              </a:spcBef>
              <a:buFontTx/>
              <a:buChar char="•"/>
            </a:pPr>
            <a:r>
              <a:rPr lang="en-US" sz="2600" b="0" dirty="0">
                <a:solidFill>
                  <a:schemeClr val="tx1"/>
                </a:solidFill>
                <a:latin typeface="Tahoma" pitchFamily="34" charset="0"/>
                <a:ea typeface="Tahoma" pitchFamily="34" charset="0"/>
                <a:cs typeface="Tahoma" pitchFamily="34" charset="0"/>
              </a:rPr>
              <a:t>  A charismatic personality may draw people,</a:t>
            </a:r>
          </a:p>
          <a:p>
            <a:pPr>
              <a:lnSpc>
                <a:spcPct val="90000"/>
              </a:lnSpc>
              <a:spcBef>
                <a:spcPct val="20000"/>
              </a:spcBef>
            </a:pPr>
            <a:r>
              <a:rPr lang="en-US" sz="2600" b="0" dirty="0">
                <a:solidFill>
                  <a:schemeClr val="tx1"/>
                </a:solidFill>
                <a:latin typeface="Tahoma" pitchFamily="34" charset="0"/>
                <a:ea typeface="Tahoma" pitchFamily="34" charset="0"/>
                <a:cs typeface="Tahoma" pitchFamily="34" charset="0"/>
              </a:rPr>
              <a:t>    but only </a:t>
            </a:r>
            <a:r>
              <a:rPr lang="en-US" sz="2600" dirty="0">
                <a:solidFill>
                  <a:srgbClr val="669900"/>
                </a:solidFill>
                <a:latin typeface="Tahoma" pitchFamily="34" charset="0"/>
                <a:ea typeface="Tahoma" pitchFamily="34" charset="0"/>
                <a:cs typeface="Tahoma" pitchFamily="34" charset="0"/>
              </a:rPr>
              <a:t>INTEGRITY</a:t>
            </a:r>
            <a:r>
              <a:rPr lang="en-US" sz="2600" b="0" dirty="0">
                <a:solidFill>
                  <a:schemeClr val="tx1"/>
                </a:solidFill>
                <a:latin typeface="Tahoma" pitchFamily="34" charset="0"/>
                <a:ea typeface="Tahoma" pitchFamily="34" charset="0"/>
                <a:cs typeface="Tahoma" pitchFamily="34" charset="0"/>
              </a:rPr>
              <a:t> will keep them.</a:t>
            </a:r>
          </a:p>
        </p:txBody>
      </p:sp>
      <p:sp>
        <p:nvSpPr>
          <p:cNvPr id="19462" name="Text Box 10"/>
          <p:cNvSpPr txBox="1">
            <a:spLocks noChangeArrowheads="1"/>
          </p:cNvSpPr>
          <p:nvPr/>
        </p:nvSpPr>
        <p:spPr bwMode="auto">
          <a:xfrm>
            <a:off x="381000" y="314325"/>
            <a:ext cx="8077200" cy="762000"/>
          </a:xfrm>
          <a:prstGeom prst="rect">
            <a:avLst/>
          </a:prstGeom>
          <a:noFill/>
          <a:ln w="9525">
            <a:noFill/>
            <a:miter lim="800000"/>
            <a:headEnd/>
            <a:tailEnd/>
          </a:ln>
        </p:spPr>
        <p:txBody>
          <a:bodyPr>
            <a:spAutoFit/>
          </a:bodyPr>
          <a:lstStyle/>
          <a:p>
            <a:endParaRPr lang="en-US" b="0"/>
          </a:p>
        </p:txBody>
      </p:sp>
      <p:sp>
        <p:nvSpPr>
          <p:cNvPr id="19463" name="Text Box 11"/>
          <p:cNvSpPr txBox="1">
            <a:spLocks noChangeArrowheads="1"/>
          </p:cNvSpPr>
          <p:nvPr/>
        </p:nvSpPr>
        <p:spPr bwMode="auto">
          <a:xfrm>
            <a:off x="228600" y="695325"/>
            <a:ext cx="8610600" cy="1066800"/>
          </a:xfrm>
          <a:prstGeom prst="rect">
            <a:avLst/>
          </a:prstGeom>
          <a:noFill/>
          <a:ln w="9525">
            <a:noFill/>
            <a:miter lim="800000"/>
            <a:headEnd/>
            <a:tailEnd/>
          </a:ln>
        </p:spPr>
        <p:txBody>
          <a:bodyPr>
            <a:spAutoFit/>
          </a:bodyPr>
          <a:lstStyle/>
          <a:p>
            <a:r>
              <a:rPr lang="en-US" sz="3200" b="0" dirty="0">
                <a:solidFill>
                  <a:schemeClr val="tx1"/>
                </a:solidFill>
                <a:latin typeface="Tahoma" pitchFamily="34" charset="0"/>
                <a:ea typeface="Tahoma" pitchFamily="34" charset="0"/>
                <a:cs typeface="Tahoma" pitchFamily="34" charset="0"/>
              </a:rPr>
              <a:t>REASONS WHY A HEART OF INTEGRITY </a:t>
            </a:r>
            <a:endParaRPr lang="en-US" sz="3200" b="0" dirty="0" smtClean="0">
              <a:solidFill>
                <a:schemeClr val="tx1"/>
              </a:solidFill>
              <a:latin typeface="Tahoma" pitchFamily="34" charset="0"/>
              <a:ea typeface="Tahoma" pitchFamily="34" charset="0"/>
              <a:cs typeface="Tahoma" pitchFamily="34" charset="0"/>
            </a:endParaRPr>
          </a:p>
          <a:p>
            <a:r>
              <a:rPr lang="en-US" sz="3200" b="0" dirty="0" smtClean="0">
                <a:solidFill>
                  <a:schemeClr val="tx1"/>
                </a:solidFill>
                <a:latin typeface="Tahoma" pitchFamily="34" charset="0"/>
                <a:ea typeface="Tahoma" pitchFamily="34" charset="0"/>
                <a:cs typeface="Tahoma" pitchFamily="34" charset="0"/>
              </a:rPr>
              <a:t>IS </a:t>
            </a:r>
            <a:r>
              <a:rPr lang="en-US" sz="3200" b="0" dirty="0">
                <a:solidFill>
                  <a:schemeClr val="tx1"/>
                </a:solidFill>
                <a:latin typeface="Tahoma" pitchFamily="34" charset="0"/>
                <a:ea typeface="Tahoma" pitchFamily="34" charset="0"/>
                <a:cs typeface="Tahoma" pitchFamily="34" charset="0"/>
              </a:rPr>
              <a:t>SO IMPORTANT TO LEADERS: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0">
                                            <p:txEl>
                                              <p:pRg st="1" end="1"/>
                                            </p:txEl>
                                          </p:spTgt>
                                        </p:tgtEl>
                                        <p:attrNameLst>
                                          <p:attrName>style.visibility</p:attrName>
                                        </p:attrNameLst>
                                      </p:cBhvr>
                                      <p:to>
                                        <p:strVal val="visible"/>
                                      </p:to>
                                    </p:set>
                                    <p:animEffect transition="in" filter="wipe(left)">
                                      <p:cBhvr>
                                        <p:cTn id="7" dur="500"/>
                                        <p:tgtEl>
                                          <p:spTgt spid="23560">
                                            <p:txEl>
                                              <p:pRg st="1" end="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60">
                                            <p:txEl>
                                              <p:pRg st="2" end="2"/>
                                            </p:txEl>
                                          </p:spTgt>
                                        </p:tgtEl>
                                        <p:attrNameLst>
                                          <p:attrName>style.visibility</p:attrName>
                                        </p:attrNameLst>
                                      </p:cBhvr>
                                      <p:to>
                                        <p:strVal val="visible"/>
                                      </p:to>
                                    </p:set>
                                    <p:animEffect transition="in" filter="wipe(left)">
                                      <p:cBhvr>
                                        <p:cTn id="10" dur="500"/>
                                        <p:tgtEl>
                                          <p:spTgt spid="23560">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3560">
                                            <p:txEl>
                                              <p:pRg st="3" end="3"/>
                                            </p:txEl>
                                          </p:spTgt>
                                        </p:tgtEl>
                                        <p:attrNameLst>
                                          <p:attrName>style.visibility</p:attrName>
                                        </p:attrNameLst>
                                      </p:cBhvr>
                                      <p:to>
                                        <p:strVal val="visible"/>
                                      </p:to>
                                    </p:set>
                                    <p:animEffect transition="in" filter="wipe(left)">
                                      <p:cBhvr>
                                        <p:cTn id="13" dur="500"/>
                                        <p:tgtEl>
                                          <p:spTgt spid="23560">
                                            <p:txEl>
                                              <p:pRg st="3" end="3"/>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3560">
                                            <p:txEl>
                                              <p:pRg st="4" end="4"/>
                                            </p:txEl>
                                          </p:spTgt>
                                        </p:tgtEl>
                                        <p:attrNameLst>
                                          <p:attrName>style.visibility</p:attrName>
                                        </p:attrNameLst>
                                      </p:cBhvr>
                                      <p:to>
                                        <p:strVal val="visible"/>
                                      </p:to>
                                    </p:set>
                                    <p:animEffect transition="in" filter="wipe(left)">
                                      <p:cBhvr>
                                        <p:cTn id="16" dur="500"/>
                                        <p:tgtEl>
                                          <p:spTgt spid="23560">
                                            <p:txEl>
                                              <p:pRg st="4" end="4"/>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3560">
                                            <p:txEl>
                                              <p:pRg st="5" end="5"/>
                                            </p:txEl>
                                          </p:spTgt>
                                        </p:tgtEl>
                                        <p:attrNameLst>
                                          <p:attrName>style.visibility</p:attrName>
                                        </p:attrNameLst>
                                      </p:cBhvr>
                                      <p:to>
                                        <p:strVal val="visible"/>
                                      </p:to>
                                    </p:set>
                                    <p:animEffect transition="in" filter="wipe(left)">
                                      <p:cBhvr>
                                        <p:cTn id="19" dur="500"/>
                                        <p:tgtEl>
                                          <p:spTgt spid="23560">
                                            <p:txEl>
                                              <p:pRg st="5" end="5"/>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3560">
                                            <p:txEl>
                                              <p:pRg st="6" end="6"/>
                                            </p:txEl>
                                          </p:spTgt>
                                        </p:tgtEl>
                                        <p:attrNameLst>
                                          <p:attrName>style.visibility</p:attrName>
                                        </p:attrNameLst>
                                      </p:cBhvr>
                                      <p:to>
                                        <p:strVal val="visible"/>
                                      </p:to>
                                    </p:set>
                                    <p:animEffect transition="in" filter="wipe(left)">
                                      <p:cBhvr>
                                        <p:cTn id="22" dur="500"/>
                                        <p:tgtEl>
                                          <p:spTgt spid="23560">
                                            <p:txEl>
                                              <p:pRg st="6" end="6"/>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3560">
                                            <p:txEl>
                                              <p:pRg st="7" end="7"/>
                                            </p:txEl>
                                          </p:spTgt>
                                        </p:tgtEl>
                                        <p:attrNameLst>
                                          <p:attrName>style.visibility</p:attrName>
                                        </p:attrNameLst>
                                      </p:cBhvr>
                                      <p:to>
                                        <p:strVal val="visible"/>
                                      </p:to>
                                    </p:set>
                                    <p:animEffect transition="in" filter="wipe(left)">
                                      <p:cBhvr>
                                        <p:cTn id="25" dur="500"/>
                                        <p:tgtEl>
                                          <p:spTgt spid="23560">
                                            <p:txEl>
                                              <p:pRg st="7" end="7"/>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3560">
                                            <p:txEl>
                                              <p:pRg st="8" end="8"/>
                                            </p:txEl>
                                          </p:spTgt>
                                        </p:tgtEl>
                                        <p:attrNameLst>
                                          <p:attrName>style.visibility</p:attrName>
                                        </p:attrNameLst>
                                      </p:cBhvr>
                                      <p:to>
                                        <p:strVal val="visible"/>
                                      </p:to>
                                    </p:set>
                                    <p:animEffect transition="in" filter="wipe(left)">
                                      <p:cBhvr>
                                        <p:cTn id="28" dur="500"/>
                                        <p:tgtEl>
                                          <p:spTgt spid="2356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build="allAtOnce"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838200" y="1981200"/>
            <a:ext cx="8077200" cy="2514600"/>
          </a:xfrm>
          <a:prstGeom prst="rect">
            <a:avLst/>
          </a:prstGeom>
          <a:noFill/>
          <a:ln w="9525">
            <a:noFill/>
            <a:miter lim="800000"/>
            <a:headEnd/>
            <a:tailEnd/>
          </a:ln>
        </p:spPr>
        <p:txBody>
          <a:bodyPr/>
          <a:lstStyle/>
          <a:p>
            <a:pPr marL="342900" indent="-342900">
              <a:spcBef>
                <a:spcPct val="20000"/>
              </a:spcBef>
              <a:buFontTx/>
              <a:buChar char="•"/>
            </a:pPr>
            <a:r>
              <a:rPr lang="en-US" sz="2600" b="0" dirty="0">
                <a:solidFill>
                  <a:schemeClr val="tx1"/>
                </a:solidFill>
                <a:latin typeface="Tahoma" pitchFamily="34" charset="0"/>
                <a:ea typeface="Tahoma" pitchFamily="34" charset="0"/>
                <a:cs typeface="Tahoma" pitchFamily="34" charset="0"/>
              </a:rPr>
              <a:t>Integrity is a </a:t>
            </a:r>
            <a:r>
              <a:rPr lang="en-US" sz="2600" dirty="0">
                <a:solidFill>
                  <a:srgbClr val="669900"/>
                </a:solidFill>
                <a:latin typeface="Tahoma" pitchFamily="34" charset="0"/>
                <a:ea typeface="Tahoma" pitchFamily="34" charset="0"/>
                <a:cs typeface="Tahoma" pitchFamily="34" charset="0"/>
              </a:rPr>
              <a:t>VICTORY</a:t>
            </a:r>
            <a:r>
              <a:rPr lang="en-US" sz="2600" dirty="0">
                <a:solidFill>
                  <a:schemeClr val="tx1"/>
                </a:solidFill>
                <a:latin typeface="Tahoma" pitchFamily="34" charset="0"/>
                <a:ea typeface="Tahoma" pitchFamily="34" charset="0"/>
                <a:cs typeface="Tahoma" pitchFamily="34" charset="0"/>
              </a:rPr>
              <a:t>,</a:t>
            </a:r>
            <a:r>
              <a:rPr lang="en-US" sz="2600" b="0" dirty="0">
                <a:solidFill>
                  <a:schemeClr val="tx1"/>
                </a:solidFill>
                <a:latin typeface="Tahoma" pitchFamily="34" charset="0"/>
                <a:ea typeface="Tahoma" pitchFamily="34" charset="0"/>
                <a:cs typeface="Tahoma" pitchFamily="34" charset="0"/>
              </a:rPr>
              <a:t> not a gift.</a:t>
            </a:r>
          </a:p>
          <a:p>
            <a:pPr marL="342900" indent="-342900">
              <a:spcBef>
                <a:spcPct val="20000"/>
              </a:spcBef>
              <a:buFontTx/>
              <a:buChar char="•"/>
            </a:pPr>
            <a:r>
              <a:rPr lang="en-US" sz="2600" b="0" dirty="0">
                <a:solidFill>
                  <a:schemeClr val="tx1"/>
                </a:solidFill>
                <a:latin typeface="Tahoma" pitchFamily="34" charset="0"/>
                <a:ea typeface="Tahoma" pitchFamily="34" charset="0"/>
                <a:cs typeface="Tahoma" pitchFamily="34" charset="0"/>
              </a:rPr>
              <a:t>You will only </a:t>
            </a:r>
            <a:r>
              <a:rPr lang="en-US" sz="2600" dirty="0">
                <a:solidFill>
                  <a:srgbClr val="669900"/>
                </a:solidFill>
                <a:latin typeface="Tahoma" pitchFamily="34" charset="0"/>
                <a:ea typeface="Tahoma" pitchFamily="34" charset="0"/>
                <a:cs typeface="Tahoma" pitchFamily="34" charset="0"/>
              </a:rPr>
              <a:t>BECOME</a:t>
            </a:r>
            <a:r>
              <a:rPr lang="en-US" sz="2600" b="0" dirty="0">
                <a:solidFill>
                  <a:schemeClr val="tx1"/>
                </a:solidFill>
                <a:latin typeface="Tahoma" pitchFamily="34" charset="0"/>
                <a:ea typeface="Tahoma" pitchFamily="34" charset="0"/>
                <a:cs typeface="Tahoma" pitchFamily="34" charset="0"/>
              </a:rPr>
              <a:t> what you are becoming – right now.</a:t>
            </a:r>
          </a:p>
          <a:p>
            <a:pPr marL="342900" indent="-342900">
              <a:spcBef>
                <a:spcPct val="20000"/>
              </a:spcBef>
              <a:buFontTx/>
              <a:buChar char="•"/>
            </a:pPr>
            <a:r>
              <a:rPr lang="en-US" sz="2600" b="0" dirty="0">
                <a:solidFill>
                  <a:schemeClr val="tx1"/>
                </a:solidFill>
                <a:latin typeface="Tahoma" pitchFamily="34" charset="0"/>
                <a:ea typeface="Tahoma" pitchFamily="34" charset="0"/>
                <a:cs typeface="Tahoma" pitchFamily="34" charset="0"/>
              </a:rPr>
              <a:t>Leaders are to live by a higher </a:t>
            </a:r>
            <a:r>
              <a:rPr lang="en-US" sz="2600" dirty="0">
                <a:solidFill>
                  <a:srgbClr val="669900"/>
                </a:solidFill>
                <a:latin typeface="Tahoma" pitchFamily="34" charset="0"/>
                <a:ea typeface="Tahoma" pitchFamily="34" charset="0"/>
                <a:cs typeface="Tahoma" pitchFamily="34" charset="0"/>
              </a:rPr>
              <a:t>STANDARD</a:t>
            </a:r>
            <a:r>
              <a:rPr lang="en-US" sz="2600" b="0" dirty="0">
                <a:solidFill>
                  <a:schemeClr val="tx1"/>
                </a:solidFill>
                <a:latin typeface="Tahoma" pitchFamily="34" charset="0"/>
                <a:ea typeface="Tahoma" pitchFamily="34" charset="0"/>
                <a:cs typeface="Tahoma" pitchFamily="34" charset="0"/>
              </a:rPr>
              <a:t> than followers.</a:t>
            </a:r>
          </a:p>
        </p:txBody>
      </p:sp>
      <p:pic>
        <p:nvPicPr>
          <p:cNvPr id="20483" name="Picture 3" descr="MLM 50% shade color"/>
          <p:cNvPicPr>
            <a:picLocks noChangeAspect="1" noChangeArrowheads="1"/>
          </p:cNvPicPr>
          <p:nvPr/>
        </p:nvPicPr>
        <p:blipFill>
          <a:blip r:embed="rId2" cstate="print"/>
          <a:srcRect/>
          <a:stretch>
            <a:fillRect/>
          </a:stretch>
        </p:blipFill>
        <p:spPr bwMode="auto">
          <a:xfrm>
            <a:off x="0" y="4953000"/>
            <a:ext cx="1428750" cy="1905000"/>
          </a:xfrm>
          <a:prstGeom prst="rect">
            <a:avLst/>
          </a:prstGeom>
          <a:noFill/>
          <a:ln w="9525">
            <a:noFill/>
            <a:miter lim="800000"/>
            <a:headEnd/>
            <a:tailEnd/>
          </a:ln>
        </p:spPr>
      </p:pic>
      <p:pic>
        <p:nvPicPr>
          <p:cNvPr id="20484" name="Picture 4" descr="EQPTag72"/>
          <p:cNvPicPr>
            <a:picLocks noChangeAspect="1" noChangeArrowheads="1"/>
          </p:cNvPicPr>
          <p:nvPr/>
        </p:nvPicPr>
        <p:blipFill>
          <a:blip r:embed="rId3" cstate="print"/>
          <a:srcRect/>
          <a:stretch>
            <a:fillRect/>
          </a:stretch>
        </p:blipFill>
        <p:spPr bwMode="auto">
          <a:xfrm>
            <a:off x="228600" y="6451600"/>
            <a:ext cx="914400" cy="406400"/>
          </a:xfrm>
          <a:prstGeom prst="rect">
            <a:avLst/>
          </a:prstGeom>
          <a:noFill/>
          <a:ln w="9525">
            <a:noFill/>
            <a:miter lim="800000"/>
            <a:headEnd/>
            <a:tailEnd/>
          </a:ln>
        </p:spPr>
      </p:pic>
      <p:sp>
        <p:nvSpPr>
          <p:cNvPr id="20485" name="Text Box 5"/>
          <p:cNvSpPr txBox="1">
            <a:spLocks noChangeArrowheads="1"/>
          </p:cNvSpPr>
          <p:nvPr/>
        </p:nvSpPr>
        <p:spPr bwMode="auto">
          <a:xfrm>
            <a:off x="1371600" y="6491288"/>
            <a:ext cx="7772400" cy="366712"/>
          </a:xfrm>
          <a:prstGeom prst="rect">
            <a:avLst/>
          </a:prstGeom>
          <a:solidFill>
            <a:srgbClr val="FFFFFF"/>
          </a:solidFill>
          <a:ln w="9525">
            <a:noFill/>
            <a:miter lim="800000"/>
            <a:headEnd/>
            <a:tailEnd/>
          </a:ln>
        </p:spPr>
        <p:txBody>
          <a:bodyPr>
            <a:spAutoFit/>
          </a:bodyPr>
          <a:lstStyle/>
          <a:p>
            <a:pPr>
              <a:spcBef>
                <a:spcPct val="50000"/>
              </a:spcBef>
            </a:pPr>
            <a:r>
              <a:rPr lang="en-US" sz="1800" b="0">
                <a:latin typeface="Felix Titling" pitchFamily="82" charset="0"/>
              </a:rPr>
              <a:t>Million Leaders Mandate</a:t>
            </a:r>
          </a:p>
        </p:txBody>
      </p:sp>
      <p:sp>
        <p:nvSpPr>
          <p:cNvPr id="20486" name="Text Box 6"/>
          <p:cNvSpPr txBox="1">
            <a:spLocks noChangeArrowheads="1"/>
          </p:cNvSpPr>
          <p:nvPr/>
        </p:nvSpPr>
        <p:spPr bwMode="auto">
          <a:xfrm>
            <a:off x="228600" y="695325"/>
            <a:ext cx="8610600" cy="1066800"/>
          </a:xfrm>
          <a:prstGeom prst="rect">
            <a:avLst/>
          </a:prstGeom>
          <a:noFill/>
          <a:ln w="9525">
            <a:noFill/>
            <a:miter lim="800000"/>
            <a:headEnd/>
            <a:tailEnd/>
          </a:ln>
        </p:spPr>
        <p:txBody>
          <a:bodyPr>
            <a:spAutoFit/>
          </a:bodyPr>
          <a:lstStyle/>
          <a:p>
            <a:r>
              <a:rPr lang="en-US" sz="3200" b="0" dirty="0">
                <a:solidFill>
                  <a:schemeClr val="tx1"/>
                </a:solidFill>
                <a:latin typeface="Tahoma" pitchFamily="34" charset="0"/>
                <a:ea typeface="Tahoma" pitchFamily="34" charset="0"/>
                <a:cs typeface="Tahoma" pitchFamily="34" charset="0"/>
              </a:rPr>
              <a:t>REASONS WHY A HEART OF INTEGRITY </a:t>
            </a:r>
            <a:endParaRPr lang="en-US" sz="3200" b="0" dirty="0" smtClean="0">
              <a:solidFill>
                <a:schemeClr val="tx1"/>
              </a:solidFill>
              <a:latin typeface="Tahoma" pitchFamily="34" charset="0"/>
              <a:ea typeface="Tahoma" pitchFamily="34" charset="0"/>
              <a:cs typeface="Tahoma" pitchFamily="34" charset="0"/>
            </a:endParaRPr>
          </a:p>
          <a:p>
            <a:r>
              <a:rPr lang="en-US" sz="3200" b="0" dirty="0" smtClean="0">
                <a:solidFill>
                  <a:schemeClr val="tx1"/>
                </a:solidFill>
                <a:latin typeface="Tahoma" pitchFamily="34" charset="0"/>
                <a:ea typeface="Tahoma" pitchFamily="34" charset="0"/>
                <a:cs typeface="Tahoma" pitchFamily="34" charset="0"/>
              </a:rPr>
              <a:t>IS </a:t>
            </a:r>
            <a:r>
              <a:rPr lang="en-US" sz="3200" b="0" dirty="0">
                <a:solidFill>
                  <a:schemeClr val="tx1"/>
                </a:solidFill>
                <a:latin typeface="Tahoma" pitchFamily="34" charset="0"/>
                <a:ea typeface="Tahoma" pitchFamily="34" charset="0"/>
                <a:cs typeface="Tahoma" pitchFamily="34" charset="0"/>
              </a:rPr>
              <a:t>SO IMPORTANT TO LEADERS: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left)">
                                      <p:cBhvr>
                                        <p:cTn id="7" dur="500"/>
                                        <p:tgtEl>
                                          <p:spTgt spid="24578">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578">
                                            <p:txEl>
                                              <p:pRg st="1" end="1"/>
                                            </p:txEl>
                                          </p:spTgt>
                                        </p:tgtEl>
                                        <p:attrNameLst>
                                          <p:attrName>style.visibility</p:attrName>
                                        </p:attrNameLst>
                                      </p:cBhvr>
                                      <p:to>
                                        <p:strVal val="visible"/>
                                      </p:to>
                                    </p:set>
                                    <p:animEffect transition="in" filter="wipe(left)">
                                      <p:cBhvr>
                                        <p:cTn id="10" dur="500"/>
                                        <p:tgtEl>
                                          <p:spTgt spid="24578">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578">
                                            <p:txEl>
                                              <p:pRg st="2" end="2"/>
                                            </p:txEl>
                                          </p:spTgt>
                                        </p:tgtEl>
                                        <p:attrNameLst>
                                          <p:attrName>style.visibility</p:attrName>
                                        </p:attrNameLst>
                                      </p:cBhvr>
                                      <p:to>
                                        <p:strVal val="visible"/>
                                      </p:to>
                                    </p:set>
                                    <p:animEffect transition="in" filter="wipe(left)">
                                      <p:cBhvr>
                                        <p:cTn id="13" dur="500"/>
                                        <p:tgtEl>
                                          <p:spTgt spid="245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allAtOnce"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52400" y="990600"/>
            <a:ext cx="877358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eriod"/>
              <a:tabLst/>
            </a:pPr>
            <a:r>
              <a:rPr kumimoji="0" lang="en-US" sz="28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What burden has God put in your heart lately? </a:t>
            </a:r>
          </a:p>
          <a:p>
            <a:pPr marL="514350" marR="0" lvl="0" indent="-514350" algn="l" defTabSz="914400" rtl="0" eaLnBrk="1" fontAlgn="base" latinLnBrk="0" hangingPunct="1">
              <a:lnSpc>
                <a:spcPct val="100000"/>
              </a:lnSpc>
              <a:spcBef>
                <a:spcPct val="0"/>
              </a:spcBef>
              <a:spcAft>
                <a:spcPct val="0"/>
              </a:spcAft>
              <a:buClrTx/>
              <a:buSzTx/>
              <a:tabLst/>
            </a:pPr>
            <a:r>
              <a:rPr lang="en-US" sz="2800" b="0" dirty="0" smtClean="0">
                <a:solidFill>
                  <a:srgbClr val="002060"/>
                </a:solidFill>
                <a:latin typeface="Tahoma" pitchFamily="34" charset="0"/>
                <a:ea typeface="Tahoma" pitchFamily="34" charset="0"/>
                <a:cs typeface="Tahoma" pitchFamily="34" charset="0"/>
              </a:rPr>
              <a:t>     </a:t>
            </a:r>
            <a:r>
              <a:rPr kumimoji="0" lang="en-US" sz="2800" b="0" i="0" u="none" strike="noStrike" cap="none" normalizeH="0" baseline="0" dirty="0" smtClean="0">
                <a:ln>
                  <a:noFill/>
                </a:ln>
                <a:solidFill>
                  <a:srgbClr val="002060"/>
                </a:solidFill>
                <a:effectLst/>
                <a:latin typeface="Tahoma" pitchFamily="34" charset="0"/>
                <a:ea typeface="Tahoma" pitchFamily="34" charset="0"/>
                <a:cs typeface="Tahoma" pitchFamily="34" charset="0"/>
              </a:rPr>
              <a:t>What ministry opportunities are in front of you?</a:t>
            </a:r>
          </a:p>
        </p:txBody>
      </p:sp>
      <p:sp>
        <p:nvSpPr>
          <p:cNvPr id="3" name="Rectangle 2"/>
          <p:cNvSpPr/>
          <p:nvPr/>
        </p:nvSpPr>
        <p:spPr>
          <a:xfrm>
            <a:off x="0" y="152400"/>
            <a:ext cx="8763000" cy="523220"/>
          </a:xfrm>
          <a:prstGeom prst="rect">
            <a:avLst/>
          </a:prstGeom>
        </p:spPr>
        <p:txBody>
          <a:bodyPr wrap="square">
            <a:spAutoFit/>
          </a:bodyPr>
          <a:lstStyle/>
          <a:p>
            <a:pPr marL="514350" lvl="0" indent="-514350"/>
            <a:r>
              <a:rPr lang="en-US" sz="2800" dirty="0" smtClean="0">
                <a:solidFill>
                  <a:srgbClr val="002060"/>
                </a:solidFill>
                <a:latin typeface="Tahoma" pitchFamily="34" charset="0"/>
                <a:ea typeface="Tahoma" pitchFamily="34" charset="0"/>
                <a:cs typeface="Tahoma" pitchFamily="34" charset="0"/>
              </a:rPr>
              <a:t> Questions for discussion:</a:t>
            </a:r>
          </a:p>
        </p:txBody>
      </p:sp>
      <p:sp>
        <p:nvSpPr>
          <p:cNvPr id="4" name="Rectangle 1"/>
          <p:cNvSpPr>
            <a:spLocks noChangeArrowheads="1"/>
          </p:cNvSpPr>
          <p:nvPr/>
        </p:nvSpPr>
        <p:spPr bwMode="auto">
          <a:xfrm>
            <a:off x="152400" y="2286000"/>
            <a:ext cx="877358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a:r>
              <a:rPr lang="en-US" sz="2800" b="0" dirty="0" smtClean="0">
                <a:solidFill>
                  <a:srgbClr val="002060"/>
                </a:solidFill>
                <a:latin typeface="Tahoma" pitchFamily="34" charset="0"/>
                <a:ea typeface="Tahoma" pitchFamily="34" charset="0"/>
                <a:cs typeface="Tahoma" pitchFamily="34" charset="0"/>
              </a:rPr>
              <a:t>2.	How are you preparing for the work that God has called you to? What hindrances are preventing your potential?</a:t>
            </a:r>
          </a:p>
        </p:txBody>
      </p:sp>
      <p:sp>
        <p:nvSpPr>
          <p:cNvPr id="5" name="Rectangle 1"/>
          <p:cNvSpPr>
            <a:spLocks noChangeArrowheads="1"/>
          </p:cNvSpPr>
          <p:nvPr/>
        </p:nvSpPr>
        <p:spPr bwMode="auto">
          <a:xfrm>
            <a:off x="152400" y="4305300"/>
            <a:ext cx="877358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a:r>
              <a:rPr lang="en-US" sz="2800" b="0" dirty="0" smtClean="0">
                <a:solidFill>
                  <a:srgbClr val="002060"/>
                </a:solidFill>
                <a:latin typeface="Tahoma" pitchFamily="34" charset="0"/>
                <a:ea typeface="Tahoma" pitchFamily="34" charset="0"/>
                <a:cs typeface="Tahoma" pitchFamily="34" charset="0"/>
              </a:rPr>
              <a:t>3.	A leader must be Available, Anointed, Approved. Which of these components are missing in your life? Why? What now?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meetville.com/images/quotes/Quotation-John-C-Maxwell-leadership-influence-Meetville-Quotes-113950.jpg"/>
          <p:cNvPicPr>
            <a:picLocks noChangeAspect="1" noChangeArrowheads="1"/>
          </p:cNvPicPr>
          <p:nvPr/>
        </p:nvPicPr>
        <p:blipFill>
          <a:blip r:embed="rId2" cstate="print"/>
          <a:srcRect b="5497"/>
          <a:stretch>
            <a:fillRect/>
          </a:stretch>
        </p:blipFill>
        <p:spPr bwMode="auto">
          <a:xfrm>
            <a:off x="1676400" y="1295400"/>
            <a:ext cx="5806717" cy="374456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2.bp.blogspot.com/-iGsOpvphsDA/VBZBLHwPQwI/AAAAAAAABCY/djySfC-7H9E/s1600/leaders1.jpg"/>
          <p:cNvPicPr>
            <a:picLocks noChangeAspect="1" noChangeArrowheads="1"/>
          </p:cNvPicPr>
          <p:nvPr/>
        </p:nvPicPr>
        <p:blipFill>
          <a:blip r:embed="rId2" cstate="print"/>
          <a:srcRect t="3000" b="4500"/>
          <a:stretch>
            <a:fillRect/>
          </a:stretch>
        </p:blipFill>
        <p:spPr bwMode="auto">
          <a:xfrm>
            <a:off x="1600200" y="487680"/>
            <a:ext cx="6096000" cy="563880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1.bp.blogspot.com/-UR5nxnm75ro/U857Pljkw2I/AAAAAAAABb8/X88loLN3J3w/s1600/Jesus-Servant-Leadership-Emmaus-City-Church-Worcester-MA-Soma-Acts-29.png"/>
          <p:cNvPicPr>
            <a:picLocks noChangeAspect="1" noChangeArrowheads="1"/>
          </p:cNvPicPr>
          <p:nvPr/>
        </p:nvPicPr>
        <p:blipFill>
          <a:blip r:embed="rId2" cstate="print"/>
          <a:srcRect/>
          <a:stretch>
            <a:fillRect/>
          </a:stretch>
        </p:blipFill>
        <p:spPr bwMode="auto">
          <a:xfrm>
            <a:off x="0" y="1066800"/>
            <a:ext cx="9172575" cy="484822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0"/>
            <a:ext cx="8458200" cy="1143000"/>
          </a:xfrm>
        </p:spPr>
        <p:txBody>
          <a:bodyPr/>
          <a:lstStyle/>
          <a:p>
            <a:r>
              <a:rPr lang="en-US" sz="3200" dirty="0">
                <a:latin typeface="Tahoma" pitchFamily="34" charset="0"/>
                <a:ea typeface="Tahoma" pitchFamily="34" charset="0"/>
                <a:cs typeface="Tahoma" pitchFamily="34" charset="0"/>
              </a:rPr>
              <a:t>The Basics of Effective Leaders</a:t>
            </a:r>
          </a:p>
        </p:txBody>
      </p:sp>
      <p:sp>
        <p:nvSpPr>
          <p:cNvPr id="11267" name="Rectangle 3"/>
          <p:cNvSpPr>
            <a:spLocks noGrp="1" noChangeArrowheads="1"/>
          </p:cNvSpPr>
          <p:nvPr>
            <p:ph type="body" idx="1"/>
          </p:nvPr>
        </p:nvSpPr>
        <p:spPr>
          <a:xfrm>
            <a:off x="228600" y="1066800"/>
            <a:ext cx="8382000" cy="533400"/>
          </a:xfrm>
        </p:spPr>
        <p:txBody>
          <a:bodyPr/>
          <a:lstStyle/>
          <a:p>
            <a:pPr marL="609600" indent="-609600">
              <a:buFontTx/>
              <a:buAutoNum type="arabicPeriod"/>
            </a:pPr>
            <a:r>
              <a:rPr lang="en-US" sz="2800" b="1" dirty="0">
                <a:solidFill>
                  <a:srgbClr val="010000"/>
                </a:solidFill>
                <a:latin typeface="Tahoma" pitchFamily="34" charset="0"/>
                <a:ea typeface="Tahoma" pitchFamily="34" charset="0"/>
                <a:cs typeface="Tahoma" pitchFamily="34" charset="0"/>
              </a:rPr>
              <a:t>THEY PERCEIVE A </a:t>
            </a:r>
            <a:r>
              <a:rPr lang="en-US" sz="2800" b="1" dirty="0" smtClean="0">
                <a:solidFill>
                  <a:srgbClr val="010000"/>
                </a:solidFill>
                <a:latin typeface="Tahoma" pitchFamily="34" charset="0"/>
                <a:ea typeface="Tahoma" pitchFamily="34" charset="0"/>
                <a:cs typeface="Tahoma" pitchFamily="34" charset="0"/>
              </a:rPr>
              <a:t>NEED</a:t>
            </a:r>
            <a:endParaRPr lang="en-US" sz="2800" b="1" dirty="0">
              <a:solidFill>
                <a:srgbClr val="010000"/>
              </a:solidFill>
              <a:latin typeface="Tahoma" pitchFamily="34" charset="0"/>
              <a:ea typeface="Tahoma" pitchFamily="34" charset="0"/>
              <a:cs typeface="Tahoma" pitchFamily="34" charset="0"/>
            </a:endParaRPr>
          </a:p>
        </p:txBody>
      </p:sp>
      <p:sp>
        <p:nvSpPr>
          <p:cNvPr id="5" name="Text Box 4"/>
          <p:cNvSpPr txBox="1">
            <a:spLocks noChangeArrowheads="1"/>
          </p:cNvSpPr>
          <p:nvPr/>
        </p:nvSpPr>
        <p:spPr bwMode="auto">
          <a:xfrm>
            <a:off x="228600" y="1752600"/>
            <a:ext cx="8382000" cy="523220"/>
          </a:xfrm>
          <a:prstGeom prst="rect">
            <a:avLst/>
          </a:prstGeom>
          <a:noFill/>
          <a:ln w="9525">
            <a:noFill/>
            <a:miter lim="800000"/>
            <a:headEnd/>
            <a:tailEnd/>
          </a:ln>
          <a:effectLst/>
        </p:spPr>
        <p:txBody>
          <a:bodyPr wrap="square">
            <a:spAutoFit/>
          </a:bodyPr>
          <a:lstStyle/>
          <a:p>
            <a:pPr>
              <a:spcBef>
                <a:spcPct val="50000"/>
              </a:spcBef>
            </a:pPr>
            <a:r>
              <a:rPr lang="en-US" sz="2800" b="1" dirty="0">
                <a:latin typeface="Tahoma" pitchFamily="34" charset="0"/>
                <a:ea typeface="Tahoma" pitchFamily="34" charset="0"/>
                <a:cs typeface="Tahoma" pitchFamily="34" charset="0"/>
              </a:rPr>
              <a:t>2. </a:t>
            </a:r>
            <a:r>
              <a:rPr lang="en-US" sz="2800" dirty="0" smtClean="0">
                <a:latin typeface="Tahoma" pitchFamily="34" charset="0"/>
                <a:ea typeface="Tahoma" pitchFamily="34" charset="0"/>
                <a:cs typeface="Tahoma" pitchFamily="34" charset="0"/>
              </a:rPr>
              <a:t>  </a:t>
            </a:r>
            <a:r>
              <a:rPr lang="en-US" sz="2800" b="1" dirty="0" smtClean="0">
                <a:latin typeface="Tahoma" pitchFamily="34" charset="0"/>
                <a:ea typeface="Tahoma" pitchFamily="34" charset="0"/>
                <a:cs typeface="Tahoma" pitchFamily="34" charset="0"/>
              </a:rPr>
              <a:t>THEY </a:t>
            </a:r>
            <a:r>
              <a:rPr lang="en-US" sz="2800" b="1" dirty="0">
                <a:latin typeface="Tahoma" pitchFamily="34" charset="0"/>
                <a:ea typeface="Tahoma" pitchFamily="34" charset="0"/>
                <a:cs typeface="Tahoma" pitchFamily="34" charset="0"/>
              </a:rPr>
              <a:t>POSSESS A GIFT</a:t>
            </a:r>
          </a:p>
        </p:txBody>
      </p:sp>
      <p:sp>
        <p:nvSpPr>
          <p:cNvPr id="6" name="Rectangle 5"/>
          <p:cNvSpPr/>
          <p:nvPr/>
        </p:nvSpPr>
        <p:spPr>
          <a:xfrm>
            <a:off x="228600" y="2438400"/>
            <a:ext cx="6553200" cy="523220"/>
          </a:xfrm>
          <a:prstGeom prst="rect">
            <a:avLst/>
          </a:prstGeom>
        </p:spPr>
        <p:txBody>
          <a:bodyPr wrap="square">
            <a:spAutoFit/>
          </a:bodyPr>
          <a:lstStyle/>
          <a:p>
            <a:pPr lvl="0">
              <a:spcBef>
                <a:spcPct val="50000"/>
              </a:spcBef>
            </a:pPr>
            <a:r>
              <a:rPr lang="en-US" sz="2800" dirty="0" smtClean="0">
                <a:solidFill>
                  <a:srgbClr val="000000"/>
                </a:solidFill>
                <a:latin typeface="Tahoma" pitchFamily="34" charset="0"/>
                <a:ea typeface="Tahoma" pitchFamily="34" charset="0"/>
                <a:cs typeface="Tahoma" pitchFamily="34" charset="0"/>
              </a:rPr>
              <a:t>3.   THEY PARADE A PASSION</a:t>
            </a:r>
            <a:endParaRPr lang="en-US" sz="2800" dirty="0">
              <a:solidFill>
                <a:srgbClr val="000000"/>
              </a:solidFill>
              <a:latin typeface="Tahoma" pitchFamily="34" charset="0"/>
              <a:ea typeface="Tahoma" pitchFamily="34" charset="0"/>
              <a:cs typeface="Tahoma" pitchFamily="34" charset="0"/>
            </a:endParaRPr>
          </a:p>
        </p:txBody>
      </p:sp>
      <p:sp>
        <p:nvSpPr>
          <p:cNvPr id="7" name="Rectangle 6"/>
          <p:cNvSpPr/>
          <p:nvPr/>
        </p:nvSpPr>
        <p:spPr>
          <a:xfrm>
            <a:off x="228600" y="3124200"/>
            <a:ext cx="6553200" cy="523220"/>
          </a:xfrm>
          <a:prstGeom prst="rect">
            <a:avLst/>
          </a:prstGeom>
        </p:spPr>
        <p:txBody>
          <a:bodyPr wrap="square">
            <a:spAutoFit/>
          </a:bodyPr>
          <a:lstStyle/>
          <a:p>
            <a:r>
              <a:rPr lang="en-US" sz="2800" kern="0" dirty="0" smtClean="0">
                <a:solidFill>
                  <a:srgbClr val="000000"/>
                </a:solidFill>
                <a:latin typeface="Tahoma" pitchFamily="34" charset="0"/>
                <a:ea typeface="Tahoma" pitchFamily="34" charset="0"/>
                <a:cs typeface="Tahoma" pitchFamily="34" charset="0"/>
              </a:rPr>
              <a:t>4.   THEY PERSUADE A PEOPLE</a:t>
            </a:r>
            <a:endParaRPr lang="en-MY" dirty="0"/>
          </a:p>
        </p:txBody>
      </p:sp>
      <p:sp>
        <p:nvSpPr>
          <p:cNvPr id="8" name="Rectangle 7"/>
          <p:cNvSpPr/>
          <p:nvPr/>
        </p:nvSpPr>
        <p:spPr>
          <a:xfrm>
            <a:off x="228600" y="3810000"/>
            <a:ext cx="6553200" cy="523220"/>
          </a:xfrm>
          <a:prstGeom prst="rect">
            <a:avLst/>
          </a:prstGeom>
        </p:spPr>
        <p:txBody>
          <a:bodyPr wrap="square">
            <a:spAutoFit/>
          </a:bodyPr>
          <a:lstStyle/>
          <a:p>
            <a:r>
              <a:rPr lang="en-US" sz="2800" kern="0" dirty="0" smtClean="0">
                <a:solidFill>
                  <a:srgbClr val="000000"/>
                </a:solidFill>
                <a:latin typeface="Tahoma" pitchFamily="34" charset="0"/>
                <a:ea typeface="Tahoma" pitchFamily="34" charset="0"/>
                <a:cs typeface="Tahoma" pitchFamily="34" charset="0"/>
              </a:rPr>
              <a:t>5.   THEY PURSUE A PURPOSE</a:t>
            </a:r>
            <a:endParaRPr lang="en-MY"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left)">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www.crystalinks.com/mosesbush.gif"/>
          <p:cNvPicPr>
            <a:picLocks noChangeAspect="1" noChangeArrowheads="1"/>
          </p:cNvPicPr>
          <p:nvPr/>
        </p:nvPicPr>
        <p:blipFill>
          <a:blip r:embed="rId2" cstate="print"/>
          <a:srcRect/>
          <a:stretch>
            <a:fillRect/>
          </a:stretch>
        </p:blipFill>
        <p:spPr bwMode="auto">
          <a:xfrm>
            <a:off x="762000" y="2133600"/>
            <a:ext cx="7581900" cy="4412667"/>
          </a:xfrm>
          <a:prstGeom prst="rect">
            <a:avLst/>
          </a:prstGeom>
          <a:noFill/>
        </p:spPr>
      </p:pic>
      <p:sp>
        <p:nvSpPr>
          <p:cNvPr id="3" name="TextBox 2"/>
          <p:cNvSpPr txBox="1"/>
          <p:nvPr/>
        </p:nvSpPr>
        <p:spPr>
          <a:xfrm>
            <a:off x="609600" y="838200"/>
            <a:ext cx="7848600" cy="769441"/>
          </a:xfrm>
          <a:prstGeom prst="rect">
            <a:avLst/>
          </a:prstGeom>
          <a:noFill/>
        </p:spPr>
        <p:txBody>
          <a:bodyPr wrap="square" rtlCol="0">
            <a:spAutoFit/>
          </a:bodyPr>
          <a:lstStyle/>
          <a:p>
            <a:pPr algn="ctr"/>
            <a:r>
              <a:rPr lang="en-US" i="1" dirty="0" smtClean="0">
                <a:solidFill>
                  <a:srgbClr val="FF0000"/>
                </a:solidFill>
                <a:latin typeface="Tahoma" pitchFamily="34" charset="0"/>
                <a:ea typeface="Tahoma" pitchFamily="34" charset="0"/>
                <a:cs typeface="Tahoma" pitchFamily="34" charset="0"/>
              </a:rPr>
              <a:t>THE LEADER’S CALL</a:t>
            </a:r>
            <a:endParaRPr lang="en-MY" i="1" dirty="0">
              <a:solidFill>
                <a:srgbClr val="FF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CCFF"/>
        </a:solidFill>
        <a:ln w="2857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400" b="1" i="0" u="none" strike="noStrike" cap="none" normalizeH="0" baseline="0" smtClean="0">
            <a:ln>
              <a:noFill/>
            </a:ln>
            <a:solidFill>
              <a:schemeClr val="tx2"/>
            </a:solidFill>
            <a:effectLst/>
            <a:latin typeface="Verdana" pitchFamily="34" charset="0"/>
          </a:defRPr>
        </a:defPPr>
      </a:lstStyle>
    </a:spDef>
    <a:lnDef>
      <a:spPr bwMode="auto">
        <a:xfrm>
          <a:off x="0" y="0"/>
          <a:ext cx="1" cy="1"/>
        </a:xfrm>
        <a:custGeom>
          <a:avLst/>
          <a:gdLst/>
          <a:ahLst/>
          <a:cxnLst/>
          <a:rect l="0" t="0" r="0" b="0"/>
          <a:pathLst/>
        </a:custGeom>
        <a:solidFill>
          <a:srgbClr val="CCCCFF"/>
        </a:solidFill>
        <a:ln w="2857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400" b="1" i="0" u="none" strike="noStrike" cap="none" normalizeH="0" baseline="0" smtClean="0">
            <a:ln>
              <a:noFill/>
            </a:ln>
            <a:solidFill>
              <a:schemeClr val="tx2"/>
            </a:solidFill>
            <a:effectLst/>
            <a:latin typeface="Verdana"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1407</TotalTime>
  <Words>1265</Words>
  <Application>Microsoft Office PowerPoint</Application>
  <PresentationFormat>On-screen Show (4:3)</PresentationFormat>
  <Paragraphs>195</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Default Design</vt:lpstr>
      <vt:lpstr>Slide 1</vt:lpstr>
      <vt:lpstr>Slide 2</vt:lpstr>
      <vt:lpstr>Slide 3</vt:lpstr>
      <vt:lpstr>Slide 4</vt:lpstr>
      <vt:lpstr>Slide 5</vt:lpstr>
      <vt:lpstr>Slide 6</vt:lpstr>
      <vt:lpstr>Slide 7</vt:lpstr>
      <vt:lpstr>The Basics of Effective Leaders</vt:lpstr>
      <vt:lpstr>Slide 9</vt:lpstr>
      <vt:lpstr>Slide 10</vt:lpstr>
      <vt:lpstr>Slide 11</vt:lpstr>
      <vt:lpstr>Slide 12</vt:lpstr>
      <vt:lpstr> Million Leaders Mandate  </vt:lpstr>
      <vt:lpstr>Slide 14</vt:lpstr>
      <vt:lpstr>The Heart of a Leader</vt:lpstr>
      <vt:lpstr>The Leader God Uses . . .</vt:lpstr>
      <vt:lpstr>Slide 17</vt:lpstr>
      <vt:lpstr>Slide 18</vt:lpstr>
      <vt:lpstr>2. HAS BY GOD’S GRACE, REMOVED ANY HINDRANCE FROM HIS LIFE.</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7. HAS A FAITH THAT EXPECTS RESULTS.</vt:lpstr>
      <vt:lpstr>Slide 34</vt:lpstr>
      <vt:lpstr>8. CHOOSES TO SERVE IN ATTITUDE AND ACTION.</vt:lpstr>
      <vt:lpstr>Slide 36</vt:lpstr>
      <vt:lpstr>9. STIRS UP THE GIFTS IN THEMSELVES AND OTHERS.</vt:lpstr>
      <vt:lpstr>10. IS SECURE ENOUGH TO EMPOWER OTHERS.</vt:lpstr>
      <vt:lpstr>11. LIVES UNDER THE ANOINTING OF THE HOLY SPIRIT.</vt:lpstr>
      <vt:lpstr>Slide 40</vt:lpstr>
      <vt:lpstr>Slide 41</vt:lpstr>
      <vt:lpstr>Slide 42</vt:lpstr>
      <vt:lpstr>Slide 43</vt:lpstr>
      <vt:lpstr>12. HAS CHOSEN TO BE AN EXAMPLE BEFORE HE LEADS OTHERS.</vt:lpstr>
      <vt:lpstr>Slide 45</vt:lpstr>
      <vt:lpstr>Slide 46</vt:lpstr>
      <vt:lpstr>Slide 47</vt:lpstr>
    </vt:vector>
  </TitlesOfParts>
  <Company>ISS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Donaldson</dc:creator>
  <cp:lastModifiedBy>Office 2</cp:lastModifiedBy>
  <cp:revision>112</cp:revision>
  <dcterms:created xsi:type="dcterms:W3CDTF">2002-12-17T20:54:29Z</dcterms:created>
  <dcterms:modified xsi:type="dcterms:W3CDTF">2015-04-29T12:05:11Z</dcterms:modified>
</cp:coreProperties>
</file>