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83" r:id="rId11"/>
    <p:sldId id="28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373" autoAdjust="0"/>
  </p:normalViewPr>
  <p:slideViewPr>
    <p:cSldViewPr>
      <p:cViewPr varScale="1">
        <p:scale>
          <a:sx n="63" d="100"/>
          <a:sy n="63" d="100"/>
        </p:scale>
        <p:origin x="-13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57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9D3E1D-6231-4773-9143-620F05D646B0}" type="datetimeFigureOut">
              <a:rPr lang="en-MY" smtClean="0"/>
              <a:t>1/5/2015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F8FD0-C3D8-4856-9B56-86BC65CCE55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39098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F8FD0-C3D8-4856-9B56-86BC65CCE555}" type="slidenum">
              <a:rPr lang="en-MY" smtClean="0"/>
              <a:t>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22130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807A0-4432-41BF-BECA-992F66AC6C2E}" type="datetimeFigureOut">
              <a:rPr lang="en-MY" smtClean="0"/>
              <a:pPr/>
              <a:t>1/5/2015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62C02-5500-4C5A-BC60-0CC8E92A381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807A0-4432-41BF-BECA-992F66AC6C2E}" type="datetimeFigureOut">
              <a:rPr lang="en-MY" smtClean="0"/>
              <a:pPr/>
              <a:t>1/5/2015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62C02-5500-4C5A-BC60-0CC8E92A381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807A0-4432-41BF-BECA-992F66AC6C2E}" type="datetimeFigureOut">
              <a:rPr lang="en-MY" smtClean="0"/>
              <a:pPr/>
              <a:t>1/5/2015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62C02-5500-4C5A-BC60-0CC8E92A381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807A0-4432-41BF-BECA-992F66AC6C2E}" type="datetimeFigureOut">
              <a:rPr lang="en-MY" smtClean="0"/>
              <a:pPr/>
              <a:t>1/5/2015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62C02-5500-4C5A-BC60-0CC8E92A381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807A0-4432-41BF-BECA-992F66AC6C2E}" type="datetimeFigureOut">
              <a:rPr lang="en-MY" smtClean="0"/>
              <a:pPr/>
              <a:t>1/5/2015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62C02-5500-4C5A-BC60-0CC8E92A381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807A0-4432-41BF-BECA-992F66AC6C2E}" type="datetimeFigureOut">
              <a:rPr lang="en-MY" smtClean="0"/>
              <a:pPr/>
              <a:t>1/5/2015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62C02-5500-4C5A-BC60-0CC8E92A381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807A0-4432-41BF-BECA-992F66AC6C2E}" type="datetimeFigureOut">
              <a:rPr lang="en-MY" smtClean="0"/>
              <a:pPr/>
              <a:t>1/5/2015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62C02-5500-4C5A-BC60-0CC8E92A381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807A0-4432-41BF-BECA-992F66AC6C2E}" type="datetimeFigureOut">
              <a:rPr lang="en-MY" smtClean="0"/>
              <a:pPr/>
              <a:t>1/5/2015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62C02-5500-4C5A-BC60-0CC8E92A381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807A0-4432-41BF-BECA-992F66AC6C2E}" type="datetimeFigureOut">
              <a:rPr lang="en-MY" smtClean="0"/>
              <a:pPr/>
              <a:t>1/5/2015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62C02-5500-4C5A-BC60-0CC8E92A381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807A0-4432-41BF-BECA-992F66AC6C2E}" type="datetimeFigureOut">
              <a:rPr lang="en-MY" smtClean="0"/>
              <a:pPr/>
              <a:t>1/5/2015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62C02-5500-4C5A-BC60-0CC8E92A381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807A0-4432-41BF-BECA-992F66AC6C2E}" type="datetimeFigureOut">
              <a:rPr lang="en-MY" smtClean="0"/>
              <a:pPr/>
              <a:t>1/5/2015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62C02-5500-4C5A-BC60-0CC8E92A381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807A0-4432-41BF-BECA-992F66AC6C2E}" type="datetimeFigureOut">
              <a:rPr lang="en-MY" smtClean="0"/>
              <a:pPr/>
              <a:t>1/5/2015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62C02-5500-4C5A-BC60-0CC8E92A3813}" type="slidenum">
              <a:rPr lang="en-MY" smtClean="0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mentoring : Mentoring related words concept in tag cloud on white Stock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08912" cy="619268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79712" y="1556792"/>
            <a:ext cx="5112568" cy="1323439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/>
              <a:t>AYLC 2015</a:t>
            </a:r>
            <a:endParaRPr lang="en-MY" sz="80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Mentoring. Chart with keywords and icons - stock vec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016"/>
            <a:ext cx="9144000" cy="328498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/>
              <a:t>6</a:t>
            </a:r>
            <a:r>
              <a:rPr lang="en-US" b="1" dirty="0" smtClean="0"/>
              <a:t>.	Portrait Of A Mentor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08720"/>
            <a:ext cx="8640960" cy="5949280"/>
          </a:xfrm>
          <a:solidFill>
            <a:schemeClr val="bg1">
              <a:alpha val="74000"/>
            </a:schemeClr>
          </a:solidFill>
        </p:spPr>
        <p:txBody>
          <a:bodyPr>
            <a:normAutofit/>
          </a:bodyPr>
          <a:lstStyle/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He is </a:t>
            </a:r>
            <a:r>
              <a:rPr lang="en-US" b="1" u="sng" dirty="0" smtClean="0"/>
              <a:t>generous</a:t>
            </a:r>
            <a:r>
              <a:rPr lang="en-US" dirty="0" smtClean="0"/>
              <a:t> with you.  Acts 4:36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He </a:t>
            </a:r>
            <a:r>
              <a:rPr lang="en-US" b="1" u="sng" dirty="0" smtClean="0"/>
              <a:t>believes</a:t>
            </a:r>
            <a:r>
              <a:rPr lang="en-US" dirty="0" smtClean="0"/>
              <a:t> in you.  Acts 9:26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He </a:t>
            </a:r>
            <a:r>
              <a:rPr lang="en-US" b="1" u="sng" dirty="0" smtClean="0"/>
              <a:t>stands </a:t>
            </a:r>
            <a:r>
              <a:rPr lang="en-US" dirty="0" smtClean="0"/>
              <a:t>up for you.  Acts 15:36-39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He </a:t>
            </a:r>
            <a:r>
              <a:rPr lang="en-US" b="1" u="sng" dirty="0" smtClean="0"/>
              <a:t>rejoices</a:t>
            </a:r>
            <a:r>
              <a:rPr lang="en-US" dirty="0" smtClean="0"/>
              <a:t> in your success.  Acts 11:22-26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He </a:t>
            </a:r>
            <a:r>
              <a:rPr lang="en-US" b="1" u="sng" dirty="0" smtClean="0"/>
              <a:t>affirms</a:t>
            </a:r>
            <a:r>
              <a:rPr lang="en-US" dirty="0" smtClean="0"/>
              <a:t> and </a:t>
            </a:r>
            <a:r>
              <a:rPr lang="en-US" b="1" u="sng" dirty="0" smtClean="0"/>
              <a:t>encourages</a:t>
            </a:r>
            <a:r>
              <a:rPr lang="en-US" dirty="0" smtClean="0"/>
              <a:t> you.  Acts 11:23</a:t>
            </a:r>
            <a:endParaRPr lang="en-MY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7.	Mentors To Avoid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2808312"/>
          </a:xfrm>
          <a:solidFill>
            <a:schemeClr val="bg1">
              <a:alpha val="74000"/>
            </a:schemeClr>
          </a:solidFill>
        </p:spPr>
        <p:txBody>
          <a:bodyPr>
            <a:normAutofit lnSpcReduction="10000"/>
          </a:bodyPr>
          <a:lstStyle/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The </a:t>
            </a:r>
            <a:r>
              <a:rPr lang="en-US" b="1" u="sng" dirty="0" smtClean="0"/>
              <a:t>Avoider</a:t>
            </a:r>
            <a:r>
              <a:rPr lang="en-US" dirty="0" smtClean="0"/>
              <a:t>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The </a:t>
            </a:r>
            <a:r>
              <a:rPr lang="en-US" b="1" u="sng" dirty="0" smtClean="0"/>
              <a:t>Dumper</a:t>
            </a:r>
            <a:r>
              <a:rPr lang="en-US" dirty="0" smtClean="0"/>
              <a:t>.  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The </a:t>
            </a:r>
            <a:r>
              <a:rPr lang="en-US" b="1" u="sng" dirty="0" smtClean="0"/>
              <a:t>Criticizer</a:t>
            </a:r>
            <a:r>
              <a:rPr lang="en-US" b="1" dirty="0" smtClean="0"/>
              <a:t>.</a:t>
            </a:r>
            <a:endParaRPr lang="en-US" dirty="0" smtClean="0"/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The </a:t>
            </a:r>
            <a:r>
              <a:rPr lang="en-US" b="1" u="sng" dirty="0" smtClean="0"/>
              <a:t>User</a:t>
            </a:r>
            <a:r>
              <a:rPr lang="en-US" b="1" dirty="0" smtClean="0"/>
              <a:t>.</a:t>
            </a:r>
            <a:endParaRPr lang="en-US" dirty="0" smtClean="0"/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The </a:t>
            </a:r>
            <a:r>
              <a:rPr lang="en-US" b="1" u="sng" dirty="0" smtClean="0"/>
              <a:t>Downer</a:t>
            </a:r>
            <a:r>
              <a:rPr lang="en-US" b="1" dirty="0" smtClean="0"/>
              <a:t>.</a:t>
            </a:r>
            <a:endParaRPr lang="en-MY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Mentor helping person achieve good enough better and best improvement on evaluation - stock vec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3600400" cy="447675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8</a:t>
            </a:r>
            <a:r>
              <a:rPr lang="en-US" sz="4200" b="1" dirty="0" smtClean="0"/>
              <a:t>.	Specific Ways Mentor Helps Mentees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5856" y="908720"/>
            <a:ext cx="5688632" cy="5217443"/>
          </a:xfrm>
        </p:spPr>
        <p:txBody>
          <a:bodyPr>
            <a:normAutofit/>
          </a:bodyPr>
          <a:lstStyle/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Mentors give to mentees: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- </a:t>
            </a:r>
            <a:r>
              <a:rPr lang="en-US" b="1" u="sng" dirty="0" smtClean="0"/>
              <a:t>timely</a:t>
            </a:r>
            <a:r>
              <a:rPr lang="en-US" dirty="0" smtClean="0"/>
              <a:t> advice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- </a:t>
            </a:r>
            <a:r>
              <a:rPr lang="en-US" b="1" u="sng" dirty="0" smtClean="0"/>
              <a:t>materials</a:t>
            </a:r>
            <a:r>
              <a:rPr lang="en-US" dirty="0" smtClean="0"/>
              <a:t> that offers 	 	perspective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- </a:t>
            </a:r>
            <a:r>
              <a:rPr lang="en-US" b="1" u="sng" dirty="0" smtClean="0"/>
              <a:t>finances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- </a:t>
            </a:r>
            <a:r>
              <a:rPr lang="en-US" b="1" u="sng" dirty="0" smtClean="0"/>
              <a:t>freedom</a:t>
            </a:r>
            <a:r>
              <a:rPr lang="en-US" dirty="0" smtClean="0"/>
              <a:t> to emerge as a 	leader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ellowship : Women team learn truth from the Bible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45365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8</a:t>
            </a:r>
            <a:r>
              <a:rPr lang="en-US" sz="4200" b="1" dirty="0" smtClean="0"/>
              <a:t>.	Specific Ways Mentor Helps Mentees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4968552"/>
          </a:xfrm>
          <a:solidFill>
            <a:schemeClr val="bg1">
              <a:alpha val="72000"/>
            </a:schemeClr>
          </a:solidFill>
        </p:spPr>
        <p:txBody>
          <a:bodyPr>
            <a:normAutofit/>
          </a:bodyPr>
          <a:lstStyle/>
          <a:p>
            <a:pPr marL="711200" indent="-711200">
              <a:buAutoNum type="alphaLcParenBoth" startAt="2"/>
              <a:tabLst>
                <a:tab pos="711200" algn="l"/>
              </a:tabLst>
            </a:pPr>
            <a:r>
              <a:rPr lang="en-US" dirty="0" smtClean="0"/>
              <a:t>Mentors risk their own </a:t>
            </a:r>
            <a:r>
              <a:rPr lang="en-US" b="1" u="sng" dirty="0" smtClean="0"/>
              <a:t>reputation</a:t>
            </a:r>
            <a:r>
              <a:rPr lang="en-US" dirty="0" smtClean="0"/>
              <a:t> in order to sponsor a mentee.</a:t>
            </a:r>
          </a:p>
          <a:p>
            <a:pPr marL="711200" indent="-711200">
              <a:buAutoNum type="alphaLcParenBoth" startAt="2"/>
              <a:tabLst>
                <a:tab pos="711200" algn="l"/>
              </a:tabLst>
            </a:pPr>
            <a:r>
              <a:rPr lang="en-US" dirty="0" smtClean="0"/>
              <a:t>Mentors model various aspects of </a:t>
            </a:r>
            <a:r>
              <a:rPr lang="en-US" b="1" u="sng" dirty="0" smtClean="0"/>
              <a:t>leadership</a:t>
            </a:r>
            <a:r>
              <a:rPr lang="en-US" dirty="0" smtClean="0"/>
              <a:t>.</a:t>
            </a:r>
          </a:p>
          <a:p>
            <a:pPr marL="711200" indent="-711200">
              <a:buAutoNum type="alphaLcParenBoth" startAt="2"/>
              <a:tabLst>
                <a:tab pos="711200" algn="l"/>
              </a:tabLst>
            </a:pPr>
            <a:r>
              <a:rPr lang="en-US" dirty="0" smtClean="0"/>
              <a:t>Mentors direct mentees to needed </a:t>
            </a:r>
            <a:r>
              <a:rPr lang="en-US" b="1" u="sng" dirty="0" smtClean="0"/>
              <a:t>resources.</a:t>
            </a:r>
          </a:p>
          <a:p>
            <a:pPr marL="711200" indent="-711200">
              <a:buAutoNum type="alphaLcParenBoth" startAt="2"/>
              <a:tabLst>
                <a:tab pos="711200" algn="l"/>
              </a:tabLst>
            </a:pPr>
            <a:r>
              <a:rPr lang="en-US" dirty="0" smtClean="0"/>
              <a:t>Mentors </a:t>
            </a:r>
            <a:r>
              <a:rPr lang="en-US" b="1" u="sng" dirty="0" smtClean="0"/>
              <a:t>co-minister</a:t>
            </a:r>
            <a:r>
              <a:rPr lang="en-US" dirty="0" smtClean="0"/>
              <a:t> with mentees.</a:t>
            </a:r>
          </a:p>
          <a:p>
            <a:pPr marL="711200" indent="-711200">
              <a:buNone/>
              <a:tabLst>
                <a:tab pos="711200" algn="l"/>
              </a:tabLst>
            </a:pPr>
            <a:endParaRPr lang="en-US" dirty="0"/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Note:  Biblical mentoring is often about </a:t>
            </a:r>
            <a:r>
              <a:rPr lang="en-US" b="1" u="sng" dirty="0" smtClean="0"/>
              <a:t>fellowship </a:t>
            </a:r>
            <a:r>
              <a:rPr lang="en-US" dirty="0" smtClean="0"/>
              <a:t>	   as leadership.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9</a:t>
            </a:r>
            <a:r>
              <a:rPr lang="en-US" sz="4200" b="1" dirty="0" smtClean="0"/>
              <a:t>.	Choosing A Mentee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8964488" cy="5217443"/>
          </a:xfrm>
        </p:spPr>
        <p:txBody>
          <a:bodyPr>
            <a:normAutofit/>
          </a:bodyPr>
          <a:lstStyle/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b="1" u="sng" dirty="0" smtClean="0"/>
              <a:t>Empty</a:t>
            </a:r>
            <a:r>
              <a:rPr lang="en-US" dirty="0" smtClean="0"/>
              <a:t> and </a:t>
            </a:r>
            <a:r>
              <a:rPr lang="en-US" b="1" u="sng" dirty="0" smtClean="0"/>
              <a:t>teachable</a:t>
            </a:r>
            <a:r>
              <a:rPr lang="en-US" dirty="0" smtClean="0"/>
              <a:t>.  Heb 5:12 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“And the things that you have heard from me among many witnesses, commit these to faithful men who will be able to (teach) other too.”  									2Tim 2:2</a:t>
            </a:r>
          </a:p>
          <a:p>
            <a:pPr marL="711200" indent="-711200">
              <a:buNone/>
              <a:tabLst>
                <a:tab pos="711200" algn="l"/>
              </a:tabLst>
            </a:pPr>
            <a:endParaRPr lang="en-US" sz="1000" dirty="0"/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	</a:t>
            </a:r>
          </a:p>
        </p:txBody>
      </p:sp>
      <p:pic>
        <p:nvPicPr>
          <p:cNvPr id="15366" name="Picture 6" descr="http://sr.photos3.fotosearch.com/bthumb/CSP/CSP580/k5805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56992"/>
            <a:ext cx="4968552" cy="29523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9</a:t>
            </a:r>
            <a:r>
              <a:rPr lang="en-US" sz="4200" b="1" dirty="0" smtClean="0"/>
              <a:t>.	Choosing A Mentee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8964488" cy="5217443"/>
          </a:xfrm>
        </p:spPr>
        <p:txBody>
          <a:bodyPr>
            <a:normAutofit/>
          </a:bodyPr>
          <a:lstStyle/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b="1" u="sng" dirty="0" smtClean="0"/>
              <a:t>Empty</a:t>
            </a:r>
            <a:r>
              <a:rPr lang="en-US" dirty="0" smtClean="0"/>
              <a:t> and </a:t>
            </a:r>
            <a:r>
              <a:rPr lang="en-US" b="1" u="sng" dirty="0" smtClean="0"/>
              <a:t>teachable</a:t>
            </a:r>
            <a:r>
              <a:rPr lang="en-US" dirty="0" smtClean="0"/>
              <a:t>.  Heb 5:12 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Empty people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- Fishermen like Simon &amp; Andrew – without           	</a:t>
            </a:r>
            <a:r>
              <a:rPr lang="en-US" b="1" u="sng" dirty="0" smtClean="0"/>
              <a:t>education</a:t>
            </a:r>
            <a:r>
              <a:rPr lang="en-US" dirty="0" smtClean="0"/>
              <a:t>.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- Despised tax collector like Matthew &amp; 	</a:t>
            </a:r>
            <a:r>
              <a:rPr lang="en-US" dirty="0" err="1" smtClean="0"/>
              <a:t>Zacchaeus</a:t>
            </a:r>
            <a:r>
              <a:rPr lang="en-US" dirty="0" smtClean="0"/>
              <a:t> – without </a:t>
            </a:r>
            <a:r>
              <a:rPr lang="en-US" b="1" u="sng" dirty="0" smtClean="0"/>
              <a:t>self-esteem</a:t>
            </a:r>
            <a:r>
              <a:rPr lang="en-US" dirty="0" smtClean="0"/>
              <a:t>.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- Mary Magdalene – </a:t>
            </a:r>
            <a:r>
              <a:rPr lang="en-US" b="1" u="sng" dirty="0" smtClean="0"/>
              <a:t>broken</a:t>
            </a:r>
            <a:r>
              <a:rPr lang="en-US" dirty="0" smtClean="0"/>
              <a:t>.</a:t>
            </a:r>
          </a:p>
          <a:p>
            <a:pPr marL="711200" indent="-711200">
              <a:buNone/>
              <a:tabLst>
                <a:tab pos="711200" algn="l"/>
              </a:tabLst>
            </a:pPr>
            <a:endParaRPr lang="en-US" dirty="0" smtClean="0"/>
          </a:p>
        </p:txBody>
      </p:sp>
      <p:pic>
        <p:nvPicPr>
          <p:cNvPr id="14338" name="Picture 2" descr="http://657824807.r.cdn77.net/thumbs_big/wjpas04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3717032"/>
            <a:ext cx="2483768" cy="26642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9</a:t>
            </a:r>
            <a:r>
              <a:rPr lang="en-US" sz="4200" b="1" dirty="0" smtClean="0"/>
              <a:t>.	Choosing A Mentee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8964488" cy="5217443"/>
          </a:xfrm>
        </p:spPr>
        <p:txBody>
          <a:bodyPr>
            <a:normAutofit lnSpcReduction="10000"/>
          </a:bodyPr>
          <a:lstStyle/>
          <a:p>
            <a:pPr marL="711200" indent="-711200">
              <a:buAutoNum type="alphaLcParenBoth" startAt="2"/>
              <a:tabLst>
                <a:tab pos="711200" algn="l"/>
              </a:tabLst>
            </a:pPr>
            <a:r>
              <a:rPr lang="en-US" dirty="0" smtClean="0"/>
              <a:t>Willing to </a:t>
            </a:r>
            <a:r>
              <a:rPr lang="en-US" b="1" u="sng" dirty="0" smtClean="0"/>
              <a:t>apply</a:t>
            </a:r>
            <a:r>
              <a:rPr lang="en-US" dirty="0" smtClean="0"/>
              <a:t> what they have learned.</a:t>
            </a:r>
          </a:p>
          <a:p>
            <a:pPr marL="711200" indent="-711200">
              <a:buAutoNum type="alphaLcParenBoth" startAt="2"/>
              <a:tabLst>
                <a:tab pos="711200" algn="l"/>
              </a:tabLst>
            </a:pPr>
            <a:r>
              <a:rPr lang="en-US" dirty="0" smtClean="0"/>
              <a:t>Willing to set up and commit themselves to regular disciplined </a:t>
            </a:r>
            <a:r>
              <a:rPr lang="en-US" b="1" u="sng" dirty="0" smtClean="0"/>
              <a:t>schedule</a:t>
            </a:r>
            <a:r>
              <a:rPr lang="en-US" dirty="0" smtClean="0"/>
              <a:t> to meet with mentor.</a:t>
            </a:r>
          </a:p>
          <a:p>
            <a:pPr marL="711200" indent="-711200">
              <a:buAutoNum type="alphaLcParenBoth" startAt="2"/>
              <a:tabLst>
                <a:tab pos="711200" algn="l"/>
              </a:tabLst>
            </a:pPr>
            <a:r>
              <a:rPr lang="en-US" b="1" u="sng" dirty="0" smtClean="0"/>
              <a:t>Committed</a:t>
            </a:r>
            <a:r>
              <a:rPr lang="en-US" dirty="0" smtClean="0"/>
              <a:t> to the mentoring relationship.</a:t>
            </a:r>
          </a:p>
          <a:p>
            <a:pPr marL="711200" indent="-711200">
              <a:buAutoNum type="alphaLcParenBoth" startAt="2"/>
              <a:tabLst>
                <a:tab pos="711200" algn="l"/>
              </a:tabLst>
            </a:pPr>
            <a:r>
              <a:rPr lang="en-US" b="1" u="sng" dirty="0" smtClean="0"/>
              <a:t>Respect</a:t>
            </a:r>
            <a:r>
              <a:rPr lang="en-US" dirty="0" smtClean="0"/>
              <a:t> of mentor</a:t>
            </a:r>
          </a:p>
          <a:p>
            <a:pPr marL="1084263" indent="-373063">
              <a:tabLst>
                <a:tab pos="1084263" algn="l"/>
              </a:tabLst>
            </a:pPr>
            <a:r>
              <a:rPr lang="en-US" dirty="0" smtClean="0"/>
              <a:t>Don’t </a:t>
            </a:r>
            <a:r>
              <a:rPr lang="en-US" b="1" u="sng" dirty="0" smtClean="0"/>
              <a:t>idolize</a:t>
            </a:r>
            <a:r>
              <a:rPr lang="en-US" dirty="0" smtClean="0"/>
              <a:t> him.</a:t>
            </a:r>
          </a:p>
          <a:p>
            <a:pPr marL="1084263" indent="-373063">
              <a:tabLst>
                <a:tab pos="1084263" algn="l"/>
              </a:tabLst>
            </a:pPr>
            <a:r>
              <a:rPr lang="en-US" dirty="0" smtClean="0"/>
              <a:t>Our aim: Follow me as I follow </a:t>
            </a:r>
            <a:r>
              <a:rPr lang="en-US" b="1" u="sng" dirty="0" smtClean="0"/>
              <a:t>Christ</a:t>
            </a:r>
            <a:r>
              <a:rPr lang="en-US" dirty="0" smtClean="0"/>
              <a:t>.</a:t>
            </a:r>
          </a:p>
          <a:p>
            <a:pPr marL="1084263" indent="-373063">
              <a:buNone/>
              <a:tabLst>
                <a:tab pos="1084263" algn="l"/>
              </a:tabLst>
            </a:pPr>
            <a:r>
              <a:rPr lang="en-US" dirty="0"/>
              <a:t>	</a:t>
            </a:r>
            <a:r>
              <a:rPr lang="en-US" dirty="0" smtClean="0"/>
              <a:t>“</a:t>
            </a:r>
            <a:r>
              <a:rPr lang="en-US" b="1" u="sng" dirty="0" smtClean="0"/>
              <a:t>Pattern</a:t>
            </a:r>
            <a:r>
              <a:rPr lang="en-US" dirty="0" smtClean="0"/>
              <a:t> after me, follow my example, as I imitate and follow Christ, the Messiah.”</a:t>
            </a:r>
          </a:p>
          <a:p>
            <a:pPr marL="711200" indent="-711200">
              <a:buNone/>
              <a:tabLst>
                <a:tab pos="711200" algn="l"/>
              </a:tabLst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9</a:t>
            </a:r>
            <a:r>
              <a:rPr lang="en-US" sz="4200" b="1" dirty="0" smtClean="0"/>
              <a:t>.	Choosing A Mentee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8964488" cy="5217443"/>
          </a:xfrm>
        </p:spPr>
        <p:txBody>
          <a:bodyPr>
            <a:normAutofit/>
          </a:bodyPr>
          <a:lstStyle/>
          <a:p>
            <a:pPr marL="711200" indent="-711200">
              <a:buAutoNum type="alphaLcParenBoth" startAt="6"/>
              <a:tabLst>
                <a:tab pos="711200" algn="l"/>
              </a:tabLst>
            </a:pPr>
            <a:r>
              <a:rPr lang="en-US" dirty="0" smtClean="0"/>
              <a:t>Willing to be </a:t>
            </a:r>
            <a:r>
              <a:rPr lang="en-US" b="1" u="sng" dirty="0" smtClean="0"/>
              <a:t>accountable</a:t>
            </a:r>
            <a:r>
              <a:rPr lang="en-US" dirty="0" smtClean="0"/>
              <a:t>.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- Being willing  to </a:t>
            </a:r>
            <a:r>
              <a:rPr lang="en-US" b="1" u="sng" dirty="0" smtClean="0"/>
              <a:t>explain</a:t>
            </a:r>
            <a:r>
              <a:rPr lang="en-US" dirty="0" smtClean="0"/>
              <a:t> 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		one’s actions.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- Being open, unguarded, 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		and </a:t>
            </a:r>
            <a:r>
              <a:rPr lang="en-US" b="1" u="sng" dirty="0" smtClean="0"/>
              <a:t>non-defensive</a:t>
            </a:r>
            <a:r>
              <a:rPr lang="en-US" dirty="0" smtClean="0"/>
              <a:t> about one’s motives.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- Answering for one’s </a:t>
            </a:r>
            <a:r>
              <a:rPr lang="en-US" b="1" u="sng" dirty="0" smtClean="0"/>
              <a:t>life</a:t>
            </a:r>
            <a:r>
              <a:rPr lang="en-US" dirty="0" smtClean="0"/>
              <a:t>.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- Supplying the reasons </a:t>
            </a:r>
            <a:r>
              <a:rPr lang="en-US" b="1" u="sng" dirty="0" smtClean="0"/>
              <a:t>why</a:t>
            </a:r>
            <a:r>
              <a:rPr lang="en-US" dirty="0" smtClean="0"/>
              <a:t>.</a:t>
            </a:r>
          </a:p>
          <a:p>
            <a:pPr marL="711200" indent="-711200">
              <a:buNone/>
              <a:tabLst>
                <a:tab pos="711200" algn="l"/>
              </a:tabLst>
            </a:pPr>
            <a:endParaRPr lang="en-US" dirty="0" smtClean="0"/>
          </a:p>
        </p:txBody>
      </p:sp>
      <p:pic>
        <p:nvPicPr>
          <p:cNvPr id="12290" name="Picture 2" descr="accountable : Accountability word under a magnifying glass looking for someone to take responsibility, credit or blam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32656"/>
            <a:ext cx="3600400" cy="29523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10</a:t>
            </a:r>
            <a:r>
              <a:rPr lang="en-US" sz="4200" b="1" dirty="0" smtClean="0"/>
              <a:t>.	Mentees To Avoid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8964488" cy="5217443"/>
          </a:xfrm>
        </p:spPr>
        <p:txBody>
          <a:bodyPr>
            <a:normAutofit/>
          </a:bodyPr>
          <a:lstStyle/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They want to </a:t>
            </a:r>
            <a:r>
              <a:rPr lang="en-US" b="1" u="sng" dirty="0" smtClean="0"/>
              <a:t>associate</a:t>
            </a:r>
            <a:r>
              <a:rPr lang="en-US" dirty="0" smtClean="0"/>
              <a:t> with you for name sake.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b="1" u="sng" dirty="0" err="1" smtClean="0"/>
              <a:t>Unteacheable</a:t>
            </a:r>
            <a:r>
              <a:rPr lang="en-US" dirty="0" smtClean="0"/>
              <a:t>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b="1" u="sng" dirty="0" err="1" smtClean="0"/>
              <a:t>Undirectable</a:t>
            </a:r>
            <a:r>
              <a:rPr lang="en-US" dirty="0" smtClean="0"/>
              <a:t>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He is a </a:t>
            </a:r>
            <a:r>
              <a:rPr lang="en-US" b="1" u="sng" dirty="0" smtClean="0"/>
              <a:t>‘sponger’.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b="1" u="sng" dirty="0" smtClean="0"/>
              <a:t>Fatal</a:t>
            </a:r>
            <a:r>
              <a:rPr lang="en-US" dirty="0" smtClean="0"/>
              <a:t> attraction.</a:t>
            </a:r>
          </a:p>
          <a:p>
            <a:pPr marL="711200" indent="-711200">
              <a:buFont typeface="Arial" pitchFamily="34" charset="0"/>
              <a:buAutoNum type="alphaLcParenBoth"/>
              <a:tabLst>
                <a:tab pos="711200" algn="l"/>
              </a:tabLst>
            </a:pPr>
            <a:r>
              <a:rPr lang="en-US" dirty="0" smtClean="0"/>
              <a:t>He has no </a:t>
            </a:r>
            <a:r>
              <a:rPr lang="en-US" b="1" u="sng" dirty="0" smtClean="0"/>
              <a:t>destiny</a:t>
            </a:r>
            <a:r>
              <a:rPr lang="en-US" dirty="0" smtClean="0"/>
              <a:t>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The one who you </a:t>
            </a:r>
            <a:r>
              <a:rPr lang="en-US" b="1" u="sng" dirty="0" smtClean="0"/>
              <a:t>cannot</a:t>
            </a:r>
            <a:r>
              <a:rPr lang="en-US" dirty="0" smtClean="0"/>
              <a:t> help.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11</a:t>
            </a:r>
            <a:r>
              <a:rPr lang="en-US" sz="4200" b="1" dirty="0" smtClean="0"/>
              <a:t>.	Good Mentees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8964488" cy="5217443"/>
          </a:xfrm>
        </p:spPr>
        <p:txBody>
          <a:bodyPr>
            <a:normAutofit lnSpcReduction="10000"/>
          </a:bodyPr>
          <a:lstStyle/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err="1" smtClean="0"/>
              <a:t>Willling</a:t>
            </a:r>
            <a:r>
              <a:rPr lang="en-US" dirty="0" smtClean="0"/>
              <a:t>  to be </a:t>
            </a:r>
            <a:r>
              <a:rPr lang="en-US" b="1" u="sng" dirty="0" smtClean="0"/>
              <a:t>No. 2</a:t>
            </a:r>
            <a:r>
              <a:rPr lang="en-US" dirty="0" smtClean="0"/>
              <a:t>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b="1" u="sng" dirty="0" smtClean="0"/>
              <a:t>Like-minded</a:t>
            </a:r>
            <a:r>
              <a:rPr lang="en-US" dirty="0" smtClean="0"/>
              <a:t>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b="1" u="sng" dirty="0" smtClean="0"/>
              <a:t>Shepherd’s heart</a:t>
            </a:r>
            <a:r>
              <a:rPr lang="en-US" dirty="0" smtClean="0"/>
              <a:t>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b="1" u="sng" dirty="0" smtClean="0"/>
              <a:t>Unselfish</a:t>
            </a:r>
            <a:r>
              <a:rPr lang="en-US" dirty="0" smtClean="0"/>
              <a:t>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b="1" u="sng" dirty="0" smtClean="0"/>
              <a:t>Proven</a:t>
            </a:r>
            <a:r>
              <a:rPr lang="en-US" dirty="0" smtClean="0"/>
              <a:t> character.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b="1" u="sng" dirty="0" err="1" smtClean="0"/>
              <a:t>Directable</a:t>
            </a:r>
            <a:r>
              <a:rPr lang="en-US" dirty="0" smtClean="0"/>
              <a:t>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b="1" u="sng" dirty="0" smtClean="0"/>
              <a:t>Active</a:t>
            </a:r>
            <a:r>
              <a:rPr lang="en-US" dirty="0" smtClean="0"/>
              <a:t> within the frame-work of relationship.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Mentor’s </a:t>
            </a:r>
            <a:r>
              <a:rPr lang="en-US" b="1" u="sng" dirty="0" smtClean="0"/>
              <a:t>personal</a:t>
            </a:r>
            <a:r>
              <a:rPr lang="en-US" dirty="0" smtClean="0"/>
              <a:t> ministry.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endParaRPr lang="en-US" dirty="0" smtClean="0"/>
          </a:p>
        </p:txBody>
      </p:sp>
      <p:pic>
        <p:nvPicPr>
          <p:cNvPr id="10242" name="Picture 2" descr="character : Human character in winner position - 3d render illustr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692696"/>
            <a:ext cx="2952328" cy="33843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mentoring : Info pupp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2555776" cy="403244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marL="711200" indent="-711200" algn="l"/>
            <a:r>
              <a:rPr lang="en-US" b="1" dirty="0" smtClean="0"/>
              <a:t>A.	</a:t>
            </a:r>
            <a:r>
              <a:rPr lang="en-US" b="1" u="sng" dirty="0" smtClean="0"/>
              <a:t>MENTORING</a:t>
            </a:r>
            <a:endParaRPr lang="en-MY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9712" y="980728"/>
            <a:ext cx="6707088" cy="5145435"/>
          </a:xfrm>
        </p:spPr>
        <p:txBody>
          <a:bodyPr/>
          <a:lstStyle/>
          <a:p>
            <a:pPr marL="711200" indent="-711200">
              <a:buNone/>
              <a:tabLst>
                <a:tab pos="711200" algn="l"/>
              </a:tabLst>
            </a:pPr>
            <a:r>
              <a:rPr lang="en-US" b="1" dirty="0" smtClean="0"/>
              <a:t>1.	Definition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(a)	Mentoring is a relational process between a mentor, who </a:t>
            </a:r>
            <a:r>
              <a:rPr lang="en-US" b="1" u="sng" dirty="0" smtClean="0"/>
              <a:t>knows</a:t>
            </a:r>
            <a:r>
              <a:rPr lang="en-US" dirty="0" smtClean="0"/>
              <a:t> or </a:t>
            </a:r>
            <a:r>
              <a:rPr lang="en-US" b="1" u="sng" dirty="0" smtClean="0"/>
              <a:t>experienced</a:t>
            </a:r>
            <a:r>
              <a:rPr lang="en-US" dirty="0" smtClean="0"/>
              <a:t> something and </a:t>
            </a:r>
            <a:r>
              <a:rPr lang="en-US" b="1" u="sng" dirty="0" smtClean="0"/>
              <a:t>transfers</a:t>
            </a:r>
            <a:r>
              <a:rPr lang="en-US" dirty="0" smtClean="0"/>
              <a:t> that something to a mentee at an appropriate time and manner so that it facilitates development with a view to </a:t>
            </a:r>
            <a:r>
              <a:rPr lang="en-US" b="1" u="sng" dirty="0" smtClean="0"/>
              <a:t>empowerment</a:t>
            </a:r>
            <a:r>
              <a:rPr lang="en-US" dirty="0" smtClean="0"/>
              <a:t>.</a:t>
            </a:r>
            <a:endParaRPr lang="en-MY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B</a:t>
            </a:r>
            <a:r>
              <a:rPr lang="en-US" sz="4200" b="1" dirty="0" smtClean="0"/>
              <a:t>.	</a:t>
            </a:r>
            <a:r>
              <a:rPr lang="en-US" sz="4200" b="1" u="sng" dirty="0" smtClean="0"/>
              <a:t>INVESTING IN STUDENT LEADERS</a:t>
            </a:r>
            <a:endParaRPr lang="en-MY" sz="42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8964488" cy="5001419"/>
          </a:xfrm>
        </p:spPr>
        <p:txBody>
          <a:bodyPr>
            <a:normAutofit fontScale="92500" lnSpcReduction="10000"/>
          </a:bodyPr>
          <a:lstStyle/>
          <a:p>
            <a:pPr marL="711200" indent="-711200">
              <a:buNone/>
              <a:tabLst>
                <a:tab pos="711200" algn="l"/>
              </a:tabLst>
            </a:pPr>
            <a:r>
              <a:rPr lang="en-US" b="1" dirty="0" smtClean="0"/>
              <a:t>1.	Why Develop Student Leaders</a:t>
            </a:r>
          </a:p>
          <a:p>
            <a:pPr marL="711200" indent="-711200">
              <a:buNone/>
              <a:tabLst>
                <a:tab pos="711200" algn="l"/>
              </a:tabLst>
            </a:pPr>
            <a:endParaRPr lang="en-US" sz="1500" u="sng" dirty="0" smtClean="0"/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(a)	Student  leadership provides an enticing opportunity for students to consider </a:t>
            </a:r>
            <a:r>
              <a:rPr lang="en-US" b="1" u="sng" dirty="0" smtClean="0"/>
              <a:t>full-time</a:t>
            </a:r>
            <a:r>
              <a:rPr lang="en-US" dirty="0" smtClean="0"/>
              <a:t> ministry.</a:t>
            </a:r>
          </a:p>
          <a:p>
            <a:pPr marL="711200" indent="-711200">
              <a:buAutoNum type="alphaLcParenBoth" startAt="2"/>
              <a:tabLst>
                <a:tab pos="711200" algn="l"/>
              </a:tabLst>
            </a:pPr>
            <a:r>
              <a:rPr lang="en-US" dirty="0" smtClean="0"/>
              <a:t>Student leaders </a:t>
            </a:r>
            <a:r>
              <a:rPr lang="en-US" b="1" u="sng" dirty="0" smtClean="0"/>
              <a:t>aid</a:t>
            </a:r>
            <a:r>
              <a:rPr lang="en-US" dirty="0" smtClean="0"/>
              <a:t> your youth ministry.</a:t>
            </a:r>
          </a:p>
          <a:p>
            <a:pPr marL="711200" indent="-711200">
              <a:buAutoNum type="alphaLcParenBoth" startAt="2"/>
              <a:tabLst>
                <a:tab pos="711200" algn="l"/>
              </a:tabLst>
            </a:pPr>
            <a:r>
              <a:rPr lang="en-US" dirty="0" smtClean="0"/>
              <a:t>When you involve eager students in ministry, our own faith </a:t>
            </a:r>
            <a:r>
              <a:rPr lang="en-US" b="1" u="sng" dirty="0" smtClean="0"/>
              <a:t>benefits</a:t>
            </a:r>
            <a:r>
              <a:rPr lang="en-US" dirty="0" smtClean="0"/>
              <a:t>.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(d)	Developing leaders is a </a:t>
            </a:r>
            <a:r>
              <a:rPr lang="en-US" b="1" u="sng" dirty="0" smtClean="0"/>
              <a:t>biblical</a:t>
            </a:r>
            <a:r>
              <a:rPr lang="en-US" dirty="0" smtClean="0"/>
              <a:t> command.</a:t>
            </a:r>
          </a:p>
          <a:p>
            <a:pPr marL="711200" indent="-711200">
              <a:buAutoNum type="arabicPeriod"/>
              <a:tabLst>
                <a:tab pos="711200" algn="l"/>
              </a:tabLst>
            </a:pPr>
            <a:endParaRPr lang="en-US" dirty="0" smtClean="0"/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2</a:t>
            </a:r>
            <a:r>
              <a:rPr lang="en-US" sz="4200" b="1" dirty="0" smtClean="0"/>
              <a:t>.	How To Identify Student Leaders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3928" y="1124744"/>
            <a:ext cx="5040560" cy="5001419"/>
          </a:xfrm>
        </p:spPr>
        <p:txBody>
          <a:bodyPr>
            <a:normAutofit/>
          </a:bodyPr>
          <a:lstStyle/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Matthew 20:25-28</a:t>
            </a:r>
          </a:p>
          <a:p>
            <a:pPr marL="439738" indent="-439738">
              <a:buFontTx/>
              <a:buChar char="-"/>
              <a:tabLst>
                <a:tab pos="439738" algn="l"/>
              </a:tabLst>
            </a:pPr>
            <a:r>
              <a:rPr lang="en-US" dirty="0" smtClean="0"/>
              <a:t>Jesus’ approach calls leaders to be </a:t>
            </a:r>
            <a:r>
              <a:rPr lang="en-US" b="1" u="sng" dirty="0" smtClean="0"/>
              <a:t>servants</a:t>
            </a:r>
            <a:r>
              <a:rPr lang="en-US" dirty="0" smtClean="0"/>
              <a:t>.</a:t>
            </a:r>
          </a:p>
          <a:p>
            <a:pPr marL="439738" indent="-439738">
              <a:buFontTx/>
              <a:buChar char="-"/>
              <a:tabLst>
                <a:tab pos="439738" algn="l"/>
              </a:tabLst>
            </a:pPr>
            <a:r>
              <a:rPr lang="en-US" dirty="0" smtClean="0"/>
              <a:t>Leadership must include service, </a:t>
            </a:r>
            <a:r>
              <a:rPr lang="en-US" b="1" u="sng" dirty="0" smtClean="0"/>
              <a:t>every</a:t>
            </a:r>
            <a:r>
              <a:rPr lang="en-US" dirty="0" smtClean="0"/>
              <a:t> time.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endParaRPr lang="en-US" dirty="0" smtClean="0"/>
          </a:p>
        </p:txBody>
      </p:sp>
      <p:pic>
        <p:nvPicPr>
          <p:cNvPr id="8194" name="Picture 2" descr="Christ the Serva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3600400" cy="35283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2</a:t>
            </a:r>
            <a:r>
              <a:rPr lang="en-US" sz="4200" b="1" dirty="0" smtClean="0"/>
              <a:t>.	How To Identify Student Leaders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8964488" cy="5001419"/>
          </a:xfrm>
        </p:spPr>
        <p:txBody>
          <a:bodyPr>
            <a:normAutofit/>
          </a:bodyPr>
          <a:lstStyle/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(a)	3 Ways </a:t>
            </a:r>
            <a:r>
              <a:rPr lang="en-US" dirty="0"/>
              <a:t>T</a:t>
            </a:r>
            <a:r>
              <a:rPr lang="en-US" dirty="0" smtClean="0"/>
              <a:t>o </a:t>
            </a:r>
            <a:r>
              <a:rPr lang="en-US" dirty="0"/>
              <a:t>F</a:t>
            </a:r>
            <a:r>
              <a:rPr lang="en-US" dirty="0" smtClean="0"/>
              <a:t>ind </a:t>
            </a:r>
            <a:r>
              <a:rPr lang="en-US" dirty="0"/>
              <a:t>P</a:t>
            </a:r>
            <a:r>
              <a:rPr lang="en-US" dirty="0" smtClean="0"/>
              <a:t>otential </a:t>
            </a:r>
            <a:r>
              <a:rPr lang="en-US" dirty="0"/>
              <a:t>L</a:t>
            </a:r>
            <a:r>
              <a:rPr lang="en-US" dirty="0" smtClean="0"/>
              <a:t>eaders</a:t>
            </a:r>
          </a:p>
          <a:p>
            <a:pPr marL="711200" indent="-711200">
              <a:buNone/>
              <a:tabLst>
                <a:tab pos="711200" algn="l"/>
                <a:tab pos="1252538" algn="l"/>
              </a:tabLst>
            </a:pPr>
            <a:r>
              <a:rPr lang="en-US" dirty="0" smtClean="0"/>
              <a:t>	</a:t>
            </a:r>
            <a:r>
              <a:rPr lang="en-US" dirty="0" err="1" smtClean="0"/>
              <a:t>i</a:t>
            </a:r>
            <a:r>
              <a:rPr lang="en-US" dirty="0" smtClean="0"/>
              <a:t>)	Look </a:t>
            </a:r>
            <a:r>
              <a:rPr lang="en-US" b="1" u="sng" dirty="0" smtClean="0"/>
              <a:t>up</a:t>
            </a:r>
          </a:p>
          <a:p>
            <a:pPr marL="711200" indent="-711200">
              <a:buNone/>
              <a:tabLst>
                <a:tab pos="711200" algn="l"/>
                <a:tab pos="1252538" algn="l"/>
              </a:tabLst>
            </a:pPr>
            <a:r>
              <a:rPr lang="en-US" dirty="0"/>
              <a:t>	</a:t>
            </a:r>
            <a:r>
              <a:rPr lang="en-US" dirty="0" smtClean="0"/>
              <a:t>ii)	Look </a:t>
            </a:r>
            <a:r>
              <a:rPr lang="en-US" b="1" u="sng" dirty="0" smtClean="0"/>
              <a:t>toward</a:t>
            </a:r>
          </a:p>
          <a:p>
            <a:pPr marL="711200" indent="-711200">
              <a:buNone/>
              <a:tabLst>
                <a:tab pos="711200" algn="l"/>
                <a:tab pos="1252538" algn="l"/>
              </a:tabLst>
            </a:pPr>
            <a:r>
              <a:rPr lang="en-US" dirty="0"/>
              <a:t>	</a:t>
            </a:r>
            <a:r>
              <a:rPr lang="en-US" dirty="0" smtClean="0"/>
              <a:t>iii)	Look </a:t>
            </a:r>
            <a:r>
              <a:rPr lang="en-US" b="1" u="sng" dirty="0" smtClean="0"/>
              <a:t>around</a:t>
            </a:r>
          </a:p>
          <a:p>
            <a:pPr marL="711200" indent="-711200">
              <a:buNone/>
              <a:tabLst>
                <a:tab pos="711200" algn="l"/>
                <a:tab pos="1252538" algn="l"/>
              </a:tabLst>
            </a:pPr>
            <a:endParaRPr lang="en-US" dirty="0"/>
          </a:p>
          <a:p>
            <a:pPr marL="711200" indent="-711200" defTabSz="881063">
              <a:buNone/>
              <a:tabLst>
                <a:tab pos="711200" algn="l"/>
                <a:tab pos="1252538" algn="l"/>
              </a:tabLst>
            </a:pPr>
            <a:r>
              <a:rPr lang="en-US" dirty="0" smtClean="0"/>
              <a:t>	Note: 	Don’t refer to </a:t>
            </a:r>
            <a:r>
              <a:rPr lang="en-US" b="1" u="sng" dirty="0" smtClean="0"/>
              <a:t>popular</a:t>
            </a:r>
            <a:r>
              <a:rPr lang="en-US" dirty="0" smtClean="0"/>
              <a:t> students as leaders 		if they are not </a:t>
            </a:r>
            <a:r>
              <a:rPr lang="en-US" b="1" u="sng" dirty="0" smtClean="0"/>
              <a:t>servants</a:t>
            </a:r>
            <a:r>
              <a:rPr lang="en-US" dirty="0" smtClean="0"/>
              <a:t>.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2</a:t>
            </a:r>
            <a:r>
              <a:rPr lang="en-US" sz="4200" b="1" dirty="0" smtClean="0"/>
              <a:t>.	How To Identify Student Leaders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8964488" cy="5001419"/>
          </a:xfrm>
        </p:spPr>
        <p:txBody>
          <a:bodyPr>
            <a:normAutofit lnSpcReduction="10000"/>
          </a:bodyPr>
          <a:lstStyle/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(b)	Establish Leadership Criteria</a:t>
            </a:r>
          </a:p>
          <a:p>
            <a:pPr marL="711200" indent="-711200">
              <a:buNone/>
              <a:tabLst>
                <a:tab pos="711200" algn="l"/>
                <a:tab pos="1252538" algn="l"/>
              </a:tabLst>
            </a:pPr>
            <a:r>
              <a:rPr lang="en-US" dirty="0" smtClean="0"/>
              <a:t>	</a:t>
            </a:r>
            <a:r>
              <a:rPr lang="en-US" b="1" u="sng" dirty="0" smtClean="0"/>
              <a:t>Heart</a:t>
            </a:r>
          </a:p>
          <a:p>
            <a:pPr marL="1168400" indent="-457200">
              <a:tabLst>
                <a:tab pos="1168400" algn="l"/>
              </a:tabLst>
            </a:pPr>
            <a:r>
              <a:rPr lang="en-US" dirty="0" smtClean="0"/>
              <a:t>Is a </a:t>
            </a:r>
            <a:r>
              <a:rPr lang="en-US" b="1" u="sng" dirty="0" smtClean="0"/>
              <a:t>servant.</a:t>
            </a:r>
          </a:p>
          <a:p>
            <a:pPr marL="1168400" indent="-457200">
              <a:tabLst>
                <a:tab pos="1168400" algn="l"/>
              </a:tabLst>
            </a:pPr>
            <a:r>
              <a:rPr lang="en-US" dirty="0" smtClean="0"/>
              <a:t>Has a </a:t>
            </a:r>
            <a:r>
              <a:rPr lang="en-US" b="1" u="sng" dirty="0" smtClean="0"/>
              <a:t>positive</a:t>
            </a:r>
            <a:r>
              <a:rPr lang="en-US" dirty="0" smtClean="0"/>
              <a:t> attitude.</a:t>
            </a:r>
          </a:p>
          <a:p>
            <a:pPr marL="1168400" indent="-457200">
              <a:tabLst>
                <a:tab pos="1168400" algn="l"/>
              </a:tabLst>
            </a:pPr>
            <a:r>
              <a:rPr lang="en-US" dirty="0" smtClean="0"/>
              <a:t>Is a </a:t>
            </a:r>
            <a:r>
              <a:rPr lang="en-US" b="1" u="sng" dirty="0" smtClean="0"/>
              <a:t>devoted</a:t>
            </a:r>
            <a:r>
              <a:rPr lang="en-US" dirty="0" smtClean="0"/>
              <a:t> follower of Christ.</a:t>
            </a:r>
          </a:p>
          <a:p>
            <a:pPr marL="1168400" indent="-457200">
              <a:tabLst>
                <a:tab pos="1168400" algn="l"/>
              </a:tabLst>
            </a:pPr>
            <a:r>
              <a:rPr lang="en-US" dirty="0" smtClean="0"/>
              <a:t>Display </a:t>
            </a:r>
            <a:r>
              <a:rPr lang="en-US" b="1" u="sng" dirty="0" smtClean="0"/>
              <a:t>authentic</a:t>
            </a:r>
            <a:r>
              <a:rPr lang="en-US" dirty="0" smtClean="0"/>
              <a:t> Christian lifestyle.</a:t>
            </a:r>
          </a:p>
          <a:p>
            <a:pPr marL="1168400" indent="-457200">
              <a:tabLst>
                <a:tab pos="1168400" algn="l"/>
              </a:tabLst>
            </a:pPr>
            <a:r>
              <a:rPr lang="en-US" dirty="0" smtClean="0"/>
              <a:t>Is </a:t>
            </a:r>
            <a:r>
              <a:rPr lang="en-US" b="1" u="sng" dirty="0" smtClean="0"/>
              <a:t>humble</a:t>
            </a:r>
            <a:r>
              <a:rPr lang="en-US" dirty="0" smtClean="0"/>
              <a:t>.</a:t>
            </a:r>
          </a:p>
          <a:p>
            <a:pPr marL="1168400" indent="-457200">
              <a:tabLst>
                <a:tab pos="1168400" algn="l"/>
              </a:tabLst>
            </a:pPr>
            <a:r>
              <a:rPr lang="en-US" dirty="0" smtClean="0"/>
              <a:t>Is </a:t>
            </a:r>
            <a:r>
              <a:rPr lang="en-US" b="1" u="sng" dirty="0" smtClean="0"/>
              <a:t>friendly</a:t>
            </a:r>
            <a:r>
              <a:rPr lang="en-US" dirty="0" smtClean="0"/>
              <a:t>.</a:t>
            </a:r>
          </a:p>
          <a:p>
            <a:pPr marL="1168400" indent="-457200">
              <a:tabLst>
                <a:tab pos="1168400" algn="l"/>
              </a:tabLst>
            </a:pPr>
            <a:r>
              <a:rPr lang="en-US" dirty="0" smtClean="0"/>
              <a:t>Is </a:t>
            </a:r>
            <a:r>
              <a:rPr lang="en-US" b="1" u="sng" dirty="0" smtClean="0"/>
              <a:t>approachable</a:t>
            </a:r>
            <a:r>
              <a:rPr lang="en-US" dirty="0" smtClean="0"/>
              <a:t>.</a:t>
            </a:r>
            <a:r>
              <a:rPr lang="en-US" dirty="0"/>
              <a:t>	</a:t>
            </a:r>
            <a:endParaRPr lang="en-US" dirty="0" smtClean="0"/>
          </a:p>
        </p:txBody>
      </p:sp>
      <p:pic>
        <p:nvPicPr>
          <p:cNvPr id="6146" name="Picture 2" descr="humble : Abstract word cloud for Humility with related tags and terms Stock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764704"/>
            <a:ext cx="2952328" cy="25922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2</a:t>
            </a:r>
            <a:r>
              <a:rPr lang="en-US" sz="4200" b="1" dirty="0" smtClean="0"/>
              <a:t>.	How To Identify Student Leaders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8964488" cy="5001419"/>
          </a:xfrm>
        </p:spPr>
        <p:txBody>
          <a:bodyPr>
            <a:normAutofit/>
          </a:bodyPr>
          <a:lstStyle/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(b)	Establish Leadership Criteria</a:t>
            </a:r>
          </a:p>
          <a:p>
            <a:pPr marL="711200" indent="-711200">
              <a:buNone/>
              <a:tabLst>
                <a:tab pos="711200" algn="l"/>
                <a:tab pos="1252538" algn="l"/>
              </a:tabLst>
            </a:pPr>
            <a:r>
              <a:rPr lang="en-US" dirty="0" smtClean="0"/>
              <a:t>	</a:t>
            </a:r>
            <a:r>
              <a:rPr lang="en-US" b="1" u="sng" dirty="0" smtClean="0"/>
              <a:t>Action</a:t>
            </a:r>
          </a:p>
          <a:p>
            <a:pPr marL="1168400" indent="-457200">
              <a:tabLst>
                <a:tab pos="1168400" algn="l"/>
              </a:tabLst>
            </a:pPr>
            <a:r>
              <a:rPr lang="en-US" dirty="0" smtClean="0"/>
              <a:t>Serves in  </a:t>
            </a:r>
            <a:r>
              <a:rPr lang="en-US" b="1" u="sng" dirty="0" smtClean="0"/>
              <a:t>small</a:t>
            </a:r>
            <a:r>
              <a:rPr lang="en-US" b="1" dirty="0" smtClean="0"/>
              <a:t> </a:t>
            </a:r>
            <a:r>
              <a:rPr lang="en-US" dirty="0" smtClean="0"/>
              <a:t>ways.</a:t>
            </a:r>
          </a:p>
          <a:p>
            <a:pPr marL="1168400" indent="-457200">
              <a:tabLst>
                <a:tab pos="1168400" algn="l"/>
              </a:tabLst>
            </a:pPr>
            <a:r>
              <a:rPr lang="en-US" dirty="0" smtClean="0"/>
              <a:t>Looks out for </a:t>
            </a:r>
            <a:r>
              <a:rPr lang="en-US" b="1" u="sng" dirty="0" smtClean="0"/>
              <a:t>new comers</a:t>
            </a:r>
            <a:r>
              <a:rPr lang="en-US" dirty="0" smtClean="0"/>
              <a:t> and </a:t>
            </a:r>
            <a:r>
              <a:rPr lang="en-US" b="1" u="sng" dirty="0" smtClean="0"/>
              <a:t>visitors</a:t>
            </a:r>
            <a:r>
              <a:rPr lang="en-US" dirty="0" smtClean="0"/>
              <a:t>.</a:t>
            </a:r>
          </a:p>
          <a:p>
            <a:pPr marL="1168400" indent="-457200">
              <a:tabLst>
                <a:tab pos="1168400" algn="l"/>
              </a:tabLst>
            </a:pPr>
            <a:r>
              <a:rPr lang="en-US" dirty="0" smtClean="0"/>
              <a:t>Understand the </a:t>
            </a:r>
            <a:r>
              <a:rPr lang="en-US" dirty="0" err="1" smtClean="0"/>
              <a:t>programmes’</a:t>
            </a:r>
            <a:r>
              <a:rPr lang="en-US" dirty="0" smtClean="0"/>
              <a:t> </a:t>
            </a:r>
            <a:r>
              <a:rPr lang="en-US" b="1" u="sng" dirty="0" smtClean="0"/>
              <a:t>purposes</a:t>
            </a:r>
            <a:r>
              <a:rPr lang="en-US" dirty="0" smtClean="0"/>
              <a:t>.</a:t>
            </a:r>
          </a:p>
          <a:p>
            <a:pPr marL="1168400" indent="-457200">
              <a:tabLst>
                <a:tab pos="1168400" algn="l"/>
              </a:tabLst>
            </a:pPr>
            <a:r>
              <a:rPr lang="en-US" b="1" u="sng" dirty="0" smtClean="0"/>
              <a:t>Greet</a:t>
            </a:r>
            <a:r>
              <a:rPr lang="en-US" dirty="0" smtClean="0"/>
              <a:t> at meetings.</a:t>
            </a:r>
          </a:p>
          <a:p>
            <a:pPr marL="1168400" indent="-457200">
              <a:tabLst>
                <a:tab pos="1168400" algn="l"/>
              </a:tabLst>
            </a:pPr>
            <a:r>
              <a:rPr lang="en-US" dirty="0" smtClean="0"/>
              <a:t>Speaks </a:t>
            </a:r>
            <a:r>
              <a:rPr lang="en-US" b="1" u="sng" dirty="0" smtClean="0"/>
              <a:t>highly</a:t>
            </a:r>
            <a:r>
              <a:rPr lang="en-US" dirty="0" smtClean="0"/>
              <a:t> about the ministry.</a:t>
            </a:r>
            <a:r>
              <a:rPr lang="en-US" dirty="0"/>
              <a:t>	</a:t>
            </a:r>
            <a:endParaRPr lang="en-US" dirty="0" smtClean="0"/>
          </a:p>
        </p:txBody>
      </p:sp>
      <p:pic>
        <p:nvPicPr>
          <p:cNvPr id="5122" name="Picture 2" descr="Woman Handshaking Stock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692696"/>
            <a:ext cx="2808312" cy="20882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3</a:t>
            </a:r>
            <a:r>
              <a:rPr lang="en-US" sz="4200" b="1" dirty="0" smtClean="0"/>
              <a:t>.	What To Do With Student Leaders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8964488" cy="5001419"/>
          </a:xfrm>
        </p:spPr>
        <p:txBody>
          <a:bodyPr>
            <a:normAutofit/>
          </a:bodyPr>
          <a:lstStyle/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(a)	How You Might Challenge Their Hearts.</a:t>
            </a:r>
          </a:p>
          <a:p>
            <a:pPr marL="711200" indent="-711200">
              <a:buNone/>
              <a:tabLst>
                <a:tab pos="711200" algn="l"/>
                <a:tab pos="1252538" algn="l"/>
              </a:tabLst>
            </a:pPr>
            <a:r>
              <a:rPr lang="en-US" dirty="0" smtClean="0"/>
              <a:t>	</a:t>
            </a:r>
            <a:r>
              <a:rPr lang="en-US" dirty="0" err="1" smtClean="0"/>
              <a:t>i</a:t>
            </a:r>
            <a:r>
              <a:rPr lang="en-US" dirty="0" smtClean="0"/>
              <a:t>)	Bring them </a:t>
            </a:r>
            <a:r>
              <a:rPr lang="en-US" b="1" u="sng" dirty="0" smtClean="0"/>
              <a:t>together</a:t>
            </a:r>
            <a:r>
              <a:rPr lang="en-US" dirty="0" smtClean="0"/>
              <a:t>.</a:t>
            </a:r>
          </a:p>
          <a:p>
            <a:pPr marL="1282700" indent="-571500">
              <a:buAutoNum type="romanLcParenR" startAt="2"/>
              <a:tabLst>
                <a:tab pos="1252538" algn="l"/>
              </a:tabLst>
            </a:pPr>
            <a:r>
              <a:rPr lang="en-US" dirty="0" smtClean="0"/>
              <a:t>Provide heart </a:t>
            </a:r>
            <a:r>
              <a:rPr lang="en-US" b="1" u="sng" dirty="0" smtClean="0"/>
              <a:t>resources</a:t>
            </a:r>
            <a:r>
              <a:rPr lang="en-US" dirty="0" smtClean="0"/>
              <a:t>.</a:t>
            </a:r>
          </a:p>
          <a:p>
            <a:pPr marL="1282700" indent="-571500">
              <a:buAutoNum type="romanLcParenR" startAt="2"/>
              <a:tabLst>
                <a:tab pos="1252538" algn="l"/>
              </a:tabLst>
            </a:pPr>
            <a:r>
              <a:rPr lang="en-US" dirty="0" smtClean="0"/>
              <a:t>Lead by </a:t>
            </a:r>
            <a:r>
              <a:rPr lang="en-US" b="1" u="sng" dirty="0" smtClean="0"/>
              <a:t>example</a:t>
            </a:r>
            <a:r>
              <a:rPr lang="en-US" dirty="0" smtClean="0"/>
              <a:t>.</a:t>
            </a:r>
          </a:p>
          <a:p>
            <a:pPr marL="1252538" indent="-541338">
              <a:buNone/>
              <a:tabLst>
                <a:tab pos="1252538" algn="l"/>
              </a:tabLst>
            </a:pPr>
            <a:r>
              <a:rPr lang="en-US" dirty="0" smtClean="0"/>
              <a:t>iv)	Hold them </a:t>
            </a:r>
            <a:r>
              <a:rPr lang="en-US" b="1" u="sng" dirty="0" smtClean="0"/>
              <a:t>accountable</a:t>
            </a:r>
            <a:r>
              <a:rPr lang="en-US" dirty="0" smtClean="0"/>
              <a:t>.</a:t>
            </a:r>
          </a:p>
          <a:p>
            <a:pPr marL="1168400" indent="-457200">
              <a:buNone/>
              <a:tabLst>
                <a:tab pos="1168400" algn="l"/>
              </a:tabLst>
            </a:pPr>
            <a:endParaRPr lang="en-US" sz="1600" dirty="0"/>
          </a:p>
          <a:p>
            <a:pPr marL="1168400" indent="-457200">
              <a:buNone/>
              <a:tabLst>
                <a:tab pos="1168400" algn="l"/>
                <a:tab pos="1795463" algn="l"/>
              </a:tabLst>
            </a:pPr>
            <a:r>
              <a:rPr lang="en-US" dirty="0" smtClean="0"/>
              <a:t>Note: 	Student leadership is not a divine right. 		It’s a privilege that needs to be </a:t>
            </a:r>
            <a:r>
              <a:rPr lang="en-US" b="1" u="sng" dirty="0" smtClean="0"/>
              <a:t>re-</a:t>
            </a:r>
            <a:r>
              <a:rPr lang="en-US" b="1" dirty="0" smtClean="0"/>
              <a:t>	</a:t>
            </a:r>
            <a:r>
              <a:rPr lang="en-US" b="1" u="sng" dirty="0" smtClean="0"/>
              <a:t>evaluated</a:t>
            </a:r>
            <a:r>
              <a:rPr lang="en-US" dirty="0" smtClean="0"/>
              <a:t> 	every year.</a:t>
            </a:r>
            <a:r>
              <a:rPr lang="en-US" dirty="0"/>
              <a:t>	</a:t>
            </a:r>
            <a:endParaRPr lang="en-US" dirty="0" smtClean="0"/>
          </a:p>
        </p:txBody>
      </p:sp>
      <p:pic>
        <p:nvPicPr>
          <p:cNvPr id="4098" name="Picture 2" descr="Fishes in group leadership concept - stock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772815"/>
            <a:ext cx="2952328" cy="259228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3</a:t>
            </a:r>
            <a:r>
              <a:rPr lang="en-US" sz="4200" b="1" dirty="0" smtClean="0"/>
              <a:t>.	What To Do With Student Leaders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8964488" cy="5001419"/>
          </a:xfrm>
        </p:spPr>
        <p:txBody>
          <a:bodyPr>
            <a:normAutofit/>
          </a:bodyPr>
          <a:lstStyle/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(b)	How You Might Develop Their Skills.</a:t>
            </a:r>
          </a:p>
          <a:p>
            <a:pPr marL="711200" indent="-711200">
              <a:buNone/>
              <a:tabLst>
                <a:tab pos="711200" algn="l"/>
                <a:tab pos="1252538" algn="l"/>
              </a:tabLst>
            </a:pPr>
            <a:r>
              <a:rPr lang="en-US" dirty="0" smtClean="0"/>
              <a:t>	</a:t>
            </a:r>
            <a:r>
              <a:rPr lang="en-US" dirty="0" err="1" smtClean="0"/>
              <a:t>i</a:t>
            </a:r>
            <a:r>
              <a:rPr lang="en-US" dirty="0" smtClean="0"/>
              <a:t>)	Start with </a:t>
            </a:r>
            <a:r>
              <a:rPr lang="en-US" b="1" u="sng" dirty="0" smtClean="0"/>
              <a:t>small</a:t>
            </a:r>
            <a:r>
              <a:rPr lang="en-US" dirty="0" smtClean="0"/>
              <a:t> responsibilities.</a:t>
            </a:r>
          </a:p>
          <a:p>
            <a:pPr marL="1282700" indent="-571500">
              <a:buAutoNum type="romanLcParenR" startAt="2"/>
              <a:tabLst>
                <a:tab pos="1252538" algn="l"/>
              </a:tabLst>
            </a:pPr>
            <a:r>
              <a:rPr lang="en-US" dirty="0" smtClean="0"/>
              <a:t>Provide </a:t>
            </a:r>
            <a:r>
              <a:rPr lang="en-US" b="1" u="sng" dirty="0" smtClean="0"/>
              <a:t>multiple</a:t>
            </a:r>
            <a:r>
              <a:rPr lang="en-US" dirty="0" smtClean="0"/>
              <a:t> service options for proven student leaders.</a:t>
            </a:r>
          </a:p>
          <a:p>
            <a:pPr marL="1282700" indent="-571500">
              <a:buAutoNum type="romanLcParenR" startAt="2"/>
              <a:tabLst>
                <a:tab pos="1252538" algn="l"/>
              </a:tabLst>
            </a:pPr>
            <a:r>
              <a:rPr lang="en-US" dirty="0" smtClean="0"/>
              <a:t>Get </a:t>
            </a:r>
            <a:r>
              <a:rPr lang="en-US" b="1" u="sng" dirty="0" smtClean="0"/>
              <a:t>out</a:t>
            </a:r>
            <a:r>
              <a:rPr lang="en-US" dirty="0" smtClean="0"/>
              <a:t> of the way.</a:t>
            </a:r>
          </a:p>
          <a:p>
            <a:pPr marL="1252538" indent="-541338">
              <a:buNone/>
              <a:tabLst>
                <a:tab pos="1252538" algn="l"/>
              </a:tabLst>
            </a:pPr>
            <a:r>
              <a:rPr lang="en-US" dirty="0" smtClean="0"/>
              <a:t>iv)	Get student leaders </a:t>
            </a:r>
            <a:r>
              <a:rPr lang="en-US" b="1" u="sng" dirty="0" smtClean="0"/>
              <a:t>in front</a:t>
            </a:r>
            <a:r>
              <a:rPr lang="en-US" dirty="0" smtClean="0"/>
              <a:t> of church leadership.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12</a:t>
            </a:r>
            <a:r>
              <a:rPr lang="en-US" sz="4200" b="1" dirty="0" smtClean="0"/>
              <a:t>.	What To Do With Student Leaders</a:t>
            </a:r>
            <a:endParaRPr lang="en-MY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8964488" cy="5001419"/>
          </a:xfrm>
        </p:spPr>
        <p:txBody>
          <a:bodyPr>
            <a:normAutofit/>
          </a:bodyPr>
          <a:lstStyle/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(b)	How You Might Develop Their Skills.</a:t>
            </a:r>
          </a:p>
          <a:p>
            <a:pPr marL="711200" indent="-711200">
              <a:buNone/>
              <a:tabLst>
                <a:tab pos="711200" algn="l"/>
                <a:tab pos="1252538" algn="l"/>
              </a:tabLst>
            </a:pPr>
            <a:r>
              <a:rPr lang="en-US" dirty="0" smtClean="0"/>
              <a:t>	v)	Prepare students to lead.</a:t>
            </a:r>
          </a:p>
          <a:p>
            <a:pPr marL="1709738" indent="-457200">
              <a:tabLst>
                <a:tab pos="1709738" algn="l"/>
              </a:tabLst>
            </a:pPr>
            <a:r>
              <a:rPr lang="en-US" dirty="0"/>
              <a:t>	</a:t>
            </a:r>
            <a:r>
              <a:rPr lang="en-US" dirty="0" smtClean="0"/>
              <a:t>I do it you watch – </a:t>
            </a:r>
            <a:r>
              <a:rPr lang="en-US" b="1" u="sng" dirty="0" smtClean="0"/>
              <a:t>Learn</a:t>
            </a:r>
            <a:r>
              <a:rPr lang="en-US" dirty="0" smtClean="0"/>
              <a:t>.</a:t>
            </a:r>
          </a:p>
          <a:p>
            <a:pPr marL="1709738" indent="-457200">
              <a:tabLst>
                <a:tab pos="1709738" algn="l"/>
              </a:tabLst>
            </a:pPr>
            <a:r>
              <a:rPr lang="en-US" dirty="0"/>
              <a:t>	</a:t>
            </a:r>
            <a:r>
              <a:rPr lang="en-US" dirty="0" smtClean="0"/>
              <a:t>We do it together – </a:t>
            </a:r>
            <a:r>
              <a:rPr lang="en-US" b="1" u="sng" dirty="0" smtClean="0"/>
              <a:t>Help</a:t>
            </a:r>
            <a:r>
              <a:rPr lang="en-US" dirty="0" smtClean="0"/>
              <a:t>.</a:t>
            </a:r>
          </a:p>
          <a:p>
            <a:pPr marL="1709738" indent="-457200">
              <a:tabLst>
                <a:tab pos="1709738" algn="l"/>
              </a:tabLst>
            </a:pPr>
            <a:r>
              <a:rPr lang="en-US" dirty="0"/>
              <a:t>	</a:t>
            </a:r>
            <a:r>
              <a:rPr lang="en-US" dirty="0" smtClean="0"/>
              <a:t>You do it and I watch – </a:t>
            </a:r>
            <a:r>
              <a:rPr lang="en-US" b="1" u="sng" dirty="0" smtClean="0"/>
              <a:t>Practice</a:t>
            </a:r>
            <a:r>
              <a:rPr lang="en-US" dirty="0" smtClean="0"/>
              <a:t>.</a:t>
            </a:r>
          </a:p>
          <a:p>
            <a:pPr marL="1795463" indent="-542925">
              <a:tabLst>
                <a:tab pos="1795463" algn="l"/>
              </a:tabLst>
            </a:pPr>
            <a:r>
              <a:rPr lang="en-US" dirty="0"/>
              <a:t>	</a:t>
            </a:r>
            <a:r>
              <a:rPr lang="en-US" dirty="0" smtClean="0"/>
              <a:t>You do it on your own, and I train someone else on a new task – </a:t>
            </a:r>
            <a:r>
              <a:rPr lang="en-US" b="1" u="sng" dirty="0" smtClean="0"/>
              <a:t>Lead</a:t>
            </a:r>
            <a:r>
              <a:rPr lang="en-US" dirty="0" smtClean="0"/>
              <a:t>.</a:t>
            </a:r>
          </a:p>
          <a:p>
            <a:pPr marL="711200" indent="-711200">
              <a:buNone/>
              <a:tabLst>
                <a:tab pos="711200" algn="l"/>
                <a:tab pos="1252538" algn="l"/>
              </a:tabLst>
            </a:pPr>
            <a:r>
              <a:rPr lang="en-US" dirty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mentoring : Mentoring related words concept in tag cloud on white Stock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08912" cy="619268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79712" y="1556792"/>
            <a:ext cx="518457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0070C0"/>
                </a:solidFill>
              </a:rPr>
              <a:t>The  End</a:t>
            </a:r>
            <a:endParaRPr lang="en-MY" sz="8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1.	Definition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7992888" cy="5073427"/>
          </a:xfrm>
        </p:spPr>
        <p:txBody>
          <a:bodyPr/>
          <a:lstStyle/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(b)	Mentoring simply means we are committed to </a:t>
            </a:r>
            <a:r>
              <a:rPr lang="en-US" b="1" u="sng" dirty="0" smtClean="0"/>
              <a:t>influencing</a:t>
            </a:r>
            <a:r>
              <a:rPr lang="en-US" dirty="0" smtClean="0"/>
              <a:t> by the </a:t>
            </a:r>
            <a:r>
              <a:rPr lang="en-US" b="1" u="sng" dirty="0" smtClean="0"/>
              <a:t>example</a:t>
            </a:r>
            <a:r>
              <a:rPr lang="en-US" dirty="0" smtClean="0"/>
              <a:t> of our lives.</a:t>
            </a:r>
            <a:endParaRPr lang="en-MY" dirty="0"/>
          </a:p>
        </p:txBody>
      </p:sp>
      <p:pic>
        <p:nvPicPr>
          <p:cNvPr id="16386" name="Picture 2" descr="mentoring : Students in class reading with teacher helping (selective focus) Stock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708920"/>
            <a:ext cx="3528392" cy="26642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1.	Definition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4392488" cy="5073427"/>
          </a:xfrm>
        </p:spPr>
        <p:txBody>
          <a:bodyPr/>
          <a:lstStyle/>
          <a:p>
            <a:pPr marL="711200" indent="-711200">
              <a:buAutoNum type="alphaLcParenBoth" startAt="3"/>
              <a:tabLst>
                <a:tab pos="711200" algn="l"/>
              </a:tabLst>
            </a:pPr>
            <a:r>
              <a:rPr lang="en-US" dirty="0" smtClean="0"/>
              <a:t>3 Keys:</a:t>
            </a:r>
          </a:p>
          <a:p>
            <a:pPr marL="711200" indent="-711200">
              <a:buNone/>
              <a:tabLst>
                <a:tab pos="711200" algn="l"/>
                <a:tab pos="1252538" algn="l"/>
              </a:tabLst>
            </a:pPr>
            <a:r>
              <a:rPr lang="en-US" dirty="0" smtClean="0"/>
              <a:t>	</a:t>
            </a:r>
            <a:r>
              <a:rPr lang="en-US" dirty="0" err="1" smtClean="0"/>
              <a:t>i</a:t>
            </a:r>
            <a:r>
              <a:rPr lang="en-US" dirty="0" smtClean="0"/>
              <a:t>)	</a:t>
            </a:r>
            <a:r>
              <a:rPr lang="en-US" b="1" u="sng" dirty="0" smtClean="0"/>
              <a:t>Attraction</a:t>
            </a:r>
            <a:r>
              <a:rPr lang="en-US" dirty="0" smtClean="0"/>
              <a:t> </a:t>
            </a:r>
          </a:p>
          <a:p>
            <a:pPr marL="711200" indent="-711200">
              <a:buNone/>
              <a:tabLst>
                <a:tab pos="711200" algn="l"/>
                <a:tab pos="1252538" algn="l"/>
              </a:tabLst>
            </a:pPr>
            <a:r>
              <a:rPr lang="en-US" dirty="0"/>
              <a:t>	</a:t>
            </a:r>
            <a:r>
              <a:rPr lang="en-US" dirty="0" smtClean="0"/>
              <a:t>ii)	</a:t>
            </a:r>
            <a:r>
              <a:rPr lang="en-US" b="1" u="sng" dirty="0" smtClean="0"/>
              <a:t>Responsiveness</a:t>
            </a:r>
          </a:p>
          <a:p>
            <a:pPr marL="711200" indent="-711200">
              <a:buNone/>
              <a:tabLst>
                <a:tab pos="711200" algn="l"/>
                <a:tab pos="1252538" algn="l"/>
              </a:tabLst>
            </a:pPr>
            <a:r>
              <a:rPr lang="en-US" dirty="0"/>
              <a:t>	</a:t>
            </a:r>
            <a:r>
              <a:rPr lang="en-US" dirty="0" smtClean="0"/>
              <a:t>iii)	</a:t>
            </a:r>
            <a:r>
              <a:rPr lang="en-US" b="1" u="sng" dirty="0" smtClean="0"/>
              <a:t>Accountability</a:t>
            </a:r>
            <a:r>
              <a:rPr lang="en-US" dirty="0" smtClean="0"/>
              <a:t>	</a:t>
            </a:r>
            <a:endParaRPr lang="en-MY" dirty="0"/>
          </a:p>
        </p:txBody>
      </p:sp>
      <p:pic>
        <p:nvPicPr>
          <p:cNvPr id="17410" name="Picture 2" descr="http://us.cdn1.123rf.com/168nwm/maxkabakov/maxkabakov1403/maxkabakov140300851/26840227-education-concept-mentoring-on-key-in-keyhole-3d-ren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60648"/>
            <a:ext cx="3528392" cy="32403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2.	Purpose Of Mentoring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99792" y="1052736"/>
            <a:ext cx="6048672" cy="5073427"/>
          </a:xfrm>
        </p:spPr>
        <p:txBody>
          <a:bodyPr>
            <a:normAutofit/>
          </a:bodyPr>
          <a:lstStyle/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Not merely to impart </a:t>
            </a:r>
            <a:r>
              <a:rPr lang="en-US" b="1" u="sng" dirty="0" smtClean="0"/>
              <a:t>knowledge</a:t>
            </a:r>
            <a:r>
              <a:rPr lang="en-US" dirty="0" smtClean="0"/>
              <a:t>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It has much more to do with </a:t>
            </a:r>
            <a:r>
              <a:rPr lang="en-US" b="1" u="sng" dirty="0" smtClean="0"/>
              <a:t>modeling</a:t>
            </a:r>
            <a:r>
              <a:rPr lang="en-US" dirty="0" smtClean="0"/>
              <a:t> </a:t>
            </a:r>
            <a:r>
              <a:rPr lang="en-US" b="1" u="sng" dirty="0" smtClean="0"/>
              <a:t>character</a:t>
            </a:r>
            <a:r>
              <a:rPr lang="en-US" dirty="0" smtClean="0"/>
              <a:t> than with verbal teaching.  It has more to do with what is </a:t>
            </a:r>
            <a:r>
              <a:rPr lang="en-US" b="1" u="sng" dirty="0" smtClean="0"/>
              <a:t>caught</a:t>
            </a:r>
            <a:r>
              <a:rPr lang="en-US" dirty="0" smtClean="0"/>
              <a:t> than what is taught.   1 </a:t>
            </a:r>
            <a:r>
              <a:rPr lang="en-US" dirty="0" err="1" smtClean="0"/>
              <a:t>Cor</a:t>
            </a:r>
            <a:r>
              <a:rPr lang="en-US" dirty="0" smtClean="0"/>
              <a:t> 11:1</a:t>
            </a:r>
            <a:endParaRPr lang="en-MY" dirty="0"/>
          </a:p>
        </p:txBody>
      </p:sp>
      <p:pic>
        <p:nvPicPr>
          <p:cNvPr id="18434" name="Picture 2" descr="mentoring : One to Watch a Person is Marked in Organizational Ch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2376264" cy="38884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/>
              <a:t>3</a:t>
            </a:r>
            <a:r>
              <a:rPr lang="en-US" b="1" dirty="0" smtClean="0"/>
              <a:t>.	Philosophy Of Mentoring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80920" cy="5073427"/>
          </a:xfrm>
        </p:spPr>
        <p:txBody>
          <a:bodyPr>
            <a:normAutofit/>
          </a:bodyPr>
          <a:lstStyle/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More time spent with </a:t>
            </a:r>
            <a:r>
              <a:rPr lang="en-US" b="1" u="sng" dirty="0" smtClean="0"/>
              <a:t>fewer</a:t>
            </a:r>
            <a:r>
              <a:rPr lang="en-US" dirty="0" smtClean="0"/>
              <a:t> people equals greater </a:t>
            </a:r>
            <a:r>
              <a:rPr lang="en-US" b="1" u="sng" dirty="0" smtClean="0"/>
              <a:t>lasting</a:t>
            </a:r>
            <a:r>
              <a:rPr lang="en-US" dirty="0" smtClean="0"/>
              <a:t> impact for God.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err="1" smtClean="0"/>
              <a:t>Prov</a:t>
            </a:r>
            <a:r>
              <a:rPr lang="en-US" dirty="0" smtClean="0"/>
              <a:t> 27:17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	1 </a:t>
            </a:r>
            <a:r>
              <a:rPr lang="en-US" dirty="0" err="1" smtClean="0"/>
              <a:t>Thess</a:t>
            </a:r>
            <a:r>
              <a:rPr lang="en-US" dirty="0" smtClean="0"/>
              <a:t> </a:t>
            </a:r>
            <a:r>
              <a:rPr lang="en-US" dirty="0" smtClean="0"/>
              <a:t>2:8</a:t>
            </a:r>
          </a:p>
          <a:p>
            <a:pPr marL="711200" indent="-711200">
              <a:buNone/>
              <a:tabLst>
                <a:tab pos="711200" algn="l"/>
              </a:tabLst>
            </a:pPr>
            <a:endParaRPr lang="en-US" dirty="0"/>
          </a:p>
          <a:p>
            <a:pPr marL="711200" indent="-711200">
              <a:buNone/>
              <a:tabLst>
                <a:tab pos="711200" algn="l"/>
              </a:tabLst>
            </a:pPr>
            <a:endParaRPr lang="en-US" dirty="0" smtClean="0"/>
          </a:p>
          <a:p>
            <a:pPr marL="711200" indent="-711200">
              <a:buNone/>
              <a:tabLst>
                <a:tab pos="711200" algn="l"/>
              </a:tabLst>
            </a:pPr>
            <a:endParaRPr lang="en-US" dirty="0"/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 smtClean="0"/>
              <a:t>*We must learn to spend more </a:t>
            </a:r>
            <a:r>
              <a:rPr lang="en-US" b="1" u="sng" dirty="0" smtClean="0"/>
              <a:t>time</a:t>
            </a:r>
            <a:r>
              <a:rPr lang="en-US" dirty="0" smtClean="0"/>
              <a:t> with a few.</a:t>
            </a:r>
            <a:endParaRPr lang="en-MY" dirty="0"/>
          </a:p>
        </p:txBody>
      </p:sp>
      <p:pic>
        <p:nvPicPr>
          <p:cNvPr id="19458" name="Picture 2" descr="mentoring : Younger college student tutors mature older student who is struggling to keep up.  Focus on the tutor. 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316873"/>
            <a:ext cx="3744416" cy="255301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86868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/>
              <a:t>3</a:t>
            </a:r>
            <a:r>
              <a:rPr lang="en-US" b="1" dirty="0" smtClean="0"/>
              <a:t>.	Philosophy Of Mentoring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217443"/>
          </a:xfrm>
        </p:spPr>
        <p:txBody>
          <a:bodyPr>
            <a:normAutofit fontScale="85000" lnSpcReduction="20000"/>
          </a:bodyPr>
          <a:lstStyle/>
          <a:p>
            <a:pPr marL="711200" indent="-711200">
              <a:buAutoNum type="alphaLcParenBoth" startAt="3"/>
              <a:tabLst>
                <a:tab pos="711200" algn="l"/>
              </a:tabLst>
            </a:pPr>
            <a:r>
              <a:rPr lang="en-US" dirty="0" smtClean="0"/>
              <a:t>Successful people never reach their goals </a:t>
            </a:r>
            <a:r>
              <a:rPr lang="en-US" b="1" u="sng" dirty="0" smtClean="0"/>
              <a:t>alone</a:t>
            </a:r>
            <a:r>
              <a:rPr lang="en-US" dirty="0" smtClean="0"/>
              <a:t>.</a:t>
            </a:r>
          </a:p>
          <a:p>
            <a:pPr marL="711200" indent="-711200">
              <a:buNone/>
              <a:tabLst>
                <a:tab pos="711200" algn="l"/>
              </a:tabLst>
            </a:pPr>
            <a:r>
              <a:rPr lang="en-US" dirty="0"/>
              <a:t>	</a:t>
            </a:r>
            <a:r>
              <a:rPr lang="en-US" dirty="0" smtClean="0"/>
              <a:t>Examples:</a:t>
            </a:r>
          </a:p>
          <a:p>
            <a:pPr marL="1084263" indent="-373063">
              <a:tabLst>
                <a:tab pos="1084263" algn="l"/>
              </a:tabLst>
            </a:pPr>
            <a:r>
              <a:rPr lang="en-US" u="sng" dirty="0" smtClean="0"/>
              <a:t>Moses</a:t>
            </a:r>
            <a:r>
              <a:rPr lang="en-US" dirty="0" smtClean="0"/>
              <a:t> mentored Joshua</a:t>
            </a:r>
          </a:p>
          <a:p>
            <a:pPr marL="1084263" indent="-373063">
              <a:tabLst>
                <a:tab pos="1084263" algn="l"/>
              </a:tabLst>
            </a:pPr>
            <a:r>
              <a:rPr lang="en-US" u="sng" dirty="0" smtClean="0"/>
              <a:t>Naomi</a:t>
            </a:r>
            <a:r>
              <a:rPr lang="en-US" dirty="0" smtClean="0"/>
              <a:t> mentored Ruth</a:t>
            </a:r>
          </a:p>
          <a:p>
            <a:pPr marL="1084263" indent="-373063">
              <a:tabLst>
                <a:tab pos="1084263" algn="l"/>
              </a:tabLst>
            </a:pPr>
            <a:r>
              <a:rPr lang="en-US" u="sng" dirty="0" smtClean="0"/>
              <a:t>Elijah</a:t>
            </a:r>
            <a:r>
              <a:rPr lang="en-US" dirty="0" smtClean="0"/>
              <a:t> mentored Elisha</a:t>
            </a:r>
          </a:p>
          <a:p>
            <a:pPr marL="1084263" indent="-373063">
              <a:tabLst>
                <a:tab pos="1084263" algn="l"/>
              </a:tabLst>
            </a:pPr>
            <a:r>
              <a:rPr lang="en-US" u="sng" dirty="0" smtClean="0"/>
              <a:t>Elizabeth</a:t>
            </a:r>
            <a:r>
              <a:rPr lang="en-US" dirty="0" smtClean="0"/>
              <a:t> mentored Mary</a:t>
            </a:r>
          </a:p>
          <a:p>
            <a:pPr marL="1084263" indent="-373063">
              <a:tabLst>
                <a:tab pos="1084263" algn="l"/>
              </a:tabLst>
            </a:pPr>
            <a:r>
              <a:rPr lang="en-US" u="sng" dirty="0" smtClean="0"/>
              <a:t>Barnabas</a:t>
            </a:r>
            <a:r>
              <a:rPr lang="en-US" dirty="0" smtClean="0"/>
              <a:t> mentored Paul &amp; John Mark</a:t>
            </a:r>
          </a:p>
          <a:p>
            <a:pPr marL="1084263" indent="-373063">
              <a:tabLst>
                <a:tab pos="1084263" algn="l"/>
              </a:tabLst>
            </a:pPr>
            <a:r>
              <a:rPr lang="en-US" u="sng" dirty="0" smtClean="0"/>
              <a:t>Paul</a:t>
            </a:r>
            <a:r>
              <a:rPr lang="en-US" dirty="0" smtClean="0"/>
              <a:t> mentored Timothy, Priscilla &amp; Aquila</a:t>
            </a:r>
          </a:p>
          <a:p>
            <a:pPr marL="1084263" indent="-373063">
              <a:tabLst>
                <a:tab pos="1084263" algn="l"/>
              </a:tabLst>
            </a:pPr>
            <a:r>
              <a:rPr lang="en-US" u="sng" dirty="0" smtClean="0"/>
              <a:t>Priscilla &amp; Aquila</a:t>
            </a:r>
            <a:r>
              <a:rPr lang="en-US" dirty="0" smtClean="0"/>
              <a:t> mentored </a:t>
            </a:r>
            <a:r>
              <a:rPr lang="en-US" dirty="0" err="1" smtClean="0"/>
              <a:t>Apollos</a:t>
            </a:r>
            <a:endParaRPr lang="en-US" dirty="0" smtClean="0"/>
          </a:p>
          <a:p>
            <a:pPr marL="1084263" indent="-373063">
              <a:tabLst>
                <a:tab pos="1084263" algn="l"/>
              </a:tabLst>
            </a:pPr>
            <a:r>
              <a:rPr lang="en-US" u="sng" dirty="0" smtClean="0"/>
              <a:t>Jesus</a:t>
            </a:r>
            <a:r>
              <a:rPr lang="en-US" dirty="0" smtClean="0"/>
              <a:t> mentored the 12 disciples</a:t>
            </a:r>
          </a:p>
          <a:p>
            <a:pPr marL="1084263" indent="-373063">
              <a:buNone/>
              <a:tabLst>
                <a:tab pos="1084263" algn="l"/>
              </a:tabLst>
            </a:pPr>
            <a:endParaRPr lang="en-US" dirty="0" smtClean="0"/>
          </a:p>
          <a:p>
            <a:pPr marL="1084263" indent="-373063">
              <a:buNone/>
              <a:tabLst>
                <a:tab pos="1084263" algn="l"/>
              </a:tabLst>
            </a:pPr>
            <a:r>
              <a:rPr lang="en-US" dirty="0" smtClean="0"/>
              <a:t> *  We must learn to spend </a:t>
            </a:r>
            <a:r>
              <a:rPr lang="en-US" b="1" u="sng" dirty="0" smtClean="0"/>
              <a:t>more</a:t>
            </a:r>
            <a:r>
              <a:rPr lang="en-US" dirty="0" smtClean="0"/>
              <a:t> time with a few.</a:t>
            </a:r>
          </a:p>
          <a:p>
            <a:pPr marL="1084263" indent="-373063">
              <a:tabLst>
                <a:tab pos="1084263" algn="l"/>
              </a:tabLst>
            </a:pPr>
            <a:endParaRPr lang="en-US" dirty="0" smtClean="0"/>
          </a:p>
          <a:p>
            <a:pPr marL="711200" indent="-711200">
              <a:buNone/>
              <a:tabLst>
                <a:tab pos="711200" algn="l"/>
              </a:tabLst>
            </a:pPr>
            <a:endParaRPr lang="en-MY" dirty="0"/>
          </a:p>
        </p:txBody>
      </p:sp>
      <p:pic>
        <p:nvPicPr>
          <p:cNvPr id="21508" name="Picture 4" descr="Jesus and the Twelve Discipl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268760"/>
            <a:ext cx="2376264" cy="21602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868680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 smtClean="0"/>
              <a:t>4.	‘Right’ Way To Mentor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908720"/>
            <a:ext cx="8136904" cy="5217443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0" algn="l"/>
              </a:tabLst>
            </a:pPr>
            <a:r>
              <a:rPr lang="en-US" dirty="0" smtClean="0"/>
              <a:t>There is no </a:t>
            </a:r>
            <a:r>
              <a:rPr lang="en-US" b="1" u="sng" dirty="0" smtClean="0"/>
              <a:t>one</a:t>
            </a:r>
            <a:r>
              <a:rPr lang="en-US" dirty="0" smtClean="0"/>
              <a:t> ‘right’ way or mentoring model. All it takes to profoundly influence the lives of others is </a:t>
            </a:r>
            <a:r>
              <a:rPr lang="en-US" b="1" u="sng" dirty="0" smtClean="0"/>
              <a:t>love</a:t>
            </a:r>
            <a:r>
              <a:rPr lang="en-US" dirty="0" smtClean="0"/>
              <a:t> and </a:t>
            </a:r>
            <a:r>
              <a:rPr lang="en-US" b="1" u="sng" dirty="0" smtClean="0"/>
              <a:t>commitment</a:t>
            </a:r>
            <a:r>
              <a:rPr lang="en-US" dirty="0" smtClean="0"/>
              <a:t>.</a:t>
            </a:r>
          </a:p>
          <a:p>
            <a:pPr marL="711200" indent="-711200">
              <a:buNone/>
              <a:tabLst>
                <a:tab pos="711200" algn="l"/>
              </a:tabLst>
            </a:pPr>
            <a:endParaRPr lang="en-MY" dirty="0"/>
          </a:p>
        </p:txBody>
      </p:sp>
      <p:pic>
        <p:nvPicPr>
          <p:cNvPr id="22530" name="Picture 2" descr="Commitment Stock Phot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780928"/>
            <a:ext cx="2880320" cy="33123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Mentoring. Chart with keywords and icons - stock vec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96952"/>
            <a:ext cx="9144000" cy="386104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490066"/>
          </a:xfrm>
        </p:spPr>
        <p:txBody>
          <a:bodyPr>
            <a:normAutofit fontScale="90000"/>
          </a:bodyPr>
          <a:lstStyle/>
          <a:p>
            <a:pPr marL="711200" indent="-711200" algn="l">
              <a:tabLst>
                <a:tab pos="711200" algn="l"/>
              </a:tabLst>
            </a:pPr>
            <a:r>
              <a:rPr lang="en-US" b="1" dirty="0"/>
              <a:t>5</a:t>
            </a:r>
            <a:r>
              <a:rPr lang="en-US" b="1" dirty="0" smtClean="0"/>
              <a:t>.	How To Find A Mentor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08720"/>
            <a:ext cx="8640960" cy="5949280"/>
          </a:xfrm>
          <a:solidFill>
            <a:schemeClr val="bg1">
              <a:alpha val="74000"/>
            </a:schemeClr>
          </a:solidFill>
        </p:spPr>
        <p:txBody>
          <a:bodyPr>
            <a:normAutofit/>
          </a:bodyPr>
          <a:lstStyle/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Select someone you </a:t>
            </a:r>
            <a:r>
              <a:rPr lang="en-US" b="1" u="sng" dirty="0" smtClean="0"/>
              <a:t>admire</a:t>
            </a:r>
            <a:r>
              <a:rPr lang="en-US" dirty="0" smtClean="0"/>
              <a:t>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Select someone who believes in </a:t>
            </a:r>
            <a:r>
              <a:rPr lang="en-US" b="1" u="sng" dirty="0" smtClean="0"/>
              <a:t>people</a:t>
            </a:r>
            <a:r>
              <a:rPr lang="en-US" dirty="0" smtClean="0"/>
              <a:t>.</a:t>
            </a:r>
          </a:p>
          <a:p>
            <a:pPr marL="711200" indent="-711200">
              <a:buAutoNum type="alphaLcParenBoth"/>
              <a:tabLst>
                <a:tab pos="711200" algn="l"/>
              </a:tabLst>
            </a:pPr>
            <a:r>
              <a:rPr lang="en-US" dirty="0" smtClean="0"/>
              <a:t>Select someone who will genuinely </a:t>
            </a:r>
            <a:r>
              <a:rPr lang="en-US" b="1" u="sng" dirty="0" smtClean="0"/>
              <a:t>rejoice</a:t>
            </a:r>
            <a:r>
              <a:rPr lang="en-US" dirty="0" smtClean="0"/>
              <a:t> in your growth and achievement.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442</Words>
  <Application>Microsoft Office PowerPoint</Application>
  <PresentationFormat>On-screen Show (4:3)</PresentationFormat>
  <Paragraphs>176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A. MENTORING</vt:lpstr>
      <vt:lpstr>1. Definition</vt:lpstr>
      <vt:lpstr>1. Definition</vt:lpstr>
      <vt:lpstr>2. Purpose Of Mentoring</vt:lpstr>
      <vt:lpstr>3. Philosophy Of Mentoring</vt:lpstr>
      <vt:lpstr>3. Philosophy Of Mentoring</vt:lpstr>
      <vt:lpstr>4. ‘Right’ Way To Mentor</vt:lpstr>
      <vt:lpstr>5. How To Find A Mentor</vt:lpstr>
      <vt:lpstr>6. Portrait Of A Mentor</vt:lpstr>
      <vt:lpstr>7. Mentors To Avoid</vt:lpstr>
      <vt:lpstr>8. Specific Ways Mentor Helps Mentees</vt:lpstr>
      <vt:lpstr>8. Specific Ways Mentor Helps Mentees</vt:lpstr>
      <vt:lpstr>9. Choosing A Mentee</vt:lpstr>
      <vt:lpstr>9. Choosing A Mentee</vt:lpstr>
      <vt:lpstr>9. Choosing A Mentee</vt:lpstr>
      <vt:lpstr>9. Choosing A Mentee</vt:lpstr>
      <vt:lpstr>10. Mentees To Avoid</vt:lpstr>
      <vt:lpstr>11. Good Mentees</vt:lpstr>
      <vt:lpstr>B. INVESTING IN STUDENT LEADERS</vt:lpstr>
      <vt:lpstr>2. How To Identify Student Leaders</vt:lpstr>
      <vt:lpstr>2. How To Identify Student Leaders</vt:lpstr>
      <vt:lpstr>2. How To Identify Student Leaders</vt:lpstr>
      <vt:lpstr>2. How To Identify Student Leaders</vt:lpstr>
      <vt:lpstr>3. What To Do With Student Leaders</vt:lpstr>
      <vt:lpstr>3. What To Do With Student Leaders</vt:lpstr>
      <vt:lpstr>12. What To Do With Student Leaders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MENTORING</dc:title>
  <dc:creator>Dexter Ng</dc:creator>
  <cp:lastModifiedBy>David</cp:lastModifiedBy>
  <cp:revision>101</cp:revision>
  <dcterms:created xsi:type="dcterms:W3CDTF">2015-04-27T12:34:32Z</dcterms:created>
  <dcterms:modified xsi:type="dcterms:W3CDTF">2015-05-01T08:12:09Z</dcterms:modified>
</cp:coreProperties>
</file>