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90" r:id="rId2"/>
    <p:sldId id="298" r:id="rId3"/>
    <p:sldId id="299" r:id="rId4"/>
    <p:sldId id="300" r:id="rId5"/>
    <p:sldId id="301" r:id="rId6"/>
    <p:sldId id="274" r:id="rId7"/>
    <p:sldId id="278" r:id="rId8"/>
    <p:sldId id="304" r:id="rId9"/>
    <p:sldId id="279" r:id="rId10"/>
    <p:sldId id="348" r:id="rId11"/>
    <p:sldId id="350" r:id="rId12"/>
    <p:sldId id="306" r:id="rId13"/>
    <p:sldId id="310" r:id="rId14"/>
    <p:sldId id="311" r:id="rId15"/>
    <p:sldId id="353" r:id="rId16"/>
    <p:sldId id="354" r:id="rId17"/>
    <p:sldId id="328" r:id="rId18"/>
    <p:sldId id="337" r:id="rId19"/>
    <p:sldId id="314" r:id="rId20"/>
    <p:sldId id="324" r:id="rId21"/>
    <p:sldId id="323" r:id="rId22"/>
    <p:sldId id="342" r:id="rId23"/>
    <p:sldId id="325" r:id="rId24"/>
    <p:sldId id="370" r:id="rId25"/>
    <p:sldId id="345" r:id="rId26"/>
    <p:sldId id="329" r:id="rId27"/>
    <p:sldId id="332" r:id="rId28"/>
    <p:sldId id="330" r:id="rId29"/>
    <p:sldId id="331" r:id="rId30"/>
    <p:sldId id="343" r:id="rId31"/>
    <p:sldId id="352" r:id="rId32"/>
    <p:sldId id="377" r:id="rId33"/>
    <p:sldId id="321" r:id="rId34"/>
    <p:sldId id="347" r:id="rId35"/>
    <p:sldId id="351" r:id="rId36"/>
    <p:sldId id="382" r:id="rId37"/>
    <p:sldId id="383" r:id="rId38"/>
    <p:sldId id="384" r:id="rId39"/>
    <p:sldId id="385" r:id="rId40"/>
    <p:sldId id="361" r:id="rId41"/>
    <p:sldId id="366" r:id="rId42"/>
    <p:sldId id="287" r:id="rId43"/>
    <p:sldId id="372" r:id="rId44"/>
    <p:sldId id="373" r:id="rId45"/>
    <p:sldId id="368" r:id="rId46"/>
    <p:sldId id="386" r:id="rId47"/>
    <p:sldId id="374" r:id="rId48"/>
    <p:sldId id="376" r:id="rId49"/>
    <p:sldId id="378" r:id="rId50"/>
    <p:sldId id="379" r:id="rId51"/>
    <p:sldId id="388" r:id="rId52"/>
    <p:sldId id="389" r:id="rId53"/>
    <p:sldId id="390" r:id="rId54"/>
    <p:sldId id="380" r:id="rId55"/>
    <p:sldId id="381" r:id="rId56"/>
    <p:sldId id="375" r:id="rId57"/>
    <p:sldId id="387" r:id="rId58"/>
    <p:sldId id="355" r:id="rId59"/>
    <p:sldId id="356" r:id="rId60"/>
    <p:sldId id="391" r:id="rId61"/>
    <p:sldId id="392" r:id="rId62"/>
    <p:sldId id="359" r:id="rId63"/>
    <p:sldId id="360" r:id="rId64"/>
    <p:sldId id="257" r:id="rId65"/>
    <p:sldId id="393" r:id="rId66"/>
    <p:sldId id="395" r:id="rId67"/>
    <p:sldId id="394" r:id="rId68"/>
    <p:sldId id="396" r:id="rId69"/>
    <p:sldId id="291"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5" d="100"/>
          <a:sy n="45" d="100"/>
        </p:scale>
        <p:origin x="-67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800A7F-57E2-41C9-997C-FC7737220265}" type="datetimeFigureOut">
              <a:rPr lang="en-US" smtClean="0"/>
              <a:pPr/>
              <a:t>4/30/2015</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A82080-EE27-44D9-91FC-F046143C47AC}"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5EA82080-EE27-44D9-91FC-F046143C47AC}" type="slidenum">
              <a:rPr lang="en-MY" smtClean="0"/>
              <a:pPr/>
              <a:t>15</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F8C45C-8ADE-4DFB-8D9D-1BB62BFAD64F}"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F8C45C-8ADE-4DFB-8D9D-1BB62BFAD64F}"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F8C45C-8ADE-4DFB-8D9D-1BB62BFAD64F}"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F8C45C-8ADE-4DFB-8D9D-1BB62BFAD64F}"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F8C45C-8ADE-4DFB-8D9D-1BB62BFAD64F}"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F8C45C-8ADE-4DFB-8D9D-1BB62BFAD64F}"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F8C45C-8ADE-4DFB-8D9D-1BB62BFAD64F}" type="datetimeFigureOut">
              <a:rPr lang="en-US" smtClean="0"/>
              <a:pPr/>
              <a:t>4/30/2015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F8C45C-8ADE-4DFB-8D9D-1BB62BFAD64F}" type="datetimeFigureOut">
              <a:rPr lang="en-US" smtClean="0"/>
              <a:pPr/>
              <a:t>4/30/2015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F8C45C-8ADE-4DFB-8D9D-1BB62BFAD64F}" type="datetimeFigureOut">
              <a:rPr lang="en-US" smtClean="0"/>
              <a:pPr/>
              <a:t>4/30/2015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F8C45C-8ADE-4DFB-8D9D-1BB62BFAD64F}"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F8C45C-8ADE-4DFB-8D9D-1BB62BFAD64F}"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380EA-7BC7-42E6-8468-CEC1A6C3DDA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F8C45C-8ADE-4DFB-8D9D-1BB62BFAD64F}" type="datetimeFigureOut">
              <a:rPr lang="en-US" smtClean="0"/>
              <a:pPr/>
              <a:t>4/30/2015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380EA-7BC7-42E6-8468-CEC1A6C3DD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l="1667" t="1476" r="2779" b="1845"/>
          <a:stretch>
            <a:fillRect/>
          </a:stretch>
        </p:blipFill>
        <p:spPr bwMode="auto">
          <a:xfrm>
            <a:off x="2278599" y="0"/>
            <a:ext cx="460131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curatedquotes.com/wp-content/uploads/2013/11/lincoln-leadership-quotes.jpg"/>
          <p:cNvPicPr>
            <a:picLocks noChangeAspect="1" noChangeArrowheads="1"/>
          </p:cNvPicPr>
          <p:nvPr/>
        </p:nvPicPr>
        <p:blipFill>
          <a:blip r:embed="rId2" cstate="print"/>
          <a:srcRect/>
          <a:stretch>
            <a:fillRect/>
          </a:stretch>
        </p:blipFill>
        <p:spPr bwMode="auto">
          <a:xfrm>
            <a:off x="914400" y="990600"/>
            <a:ext cx="7162400" cy="4572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s-media-cache-ak0.pinimg.com/736x/05/fd/a8/05fda80331ffce2c3c1b593610cccd7d.jpg"/>
          <p:cNvPicPr>
            <a:picLocks noChangeAspect="1" noChangeArrowheads="1"/>
          </p:cNvPicPr>
          <p:nvPr/>
        </p:nvPicPr>
        <p:blipFill>
          <a:blip r:embed="rId2" cstate="print"/>
          <a:srcRect/>
          <a:stretch>
            <a:fillRect/>
          </a:stretch>
        </p:blipFill>
        <p:spPr bwMode="auto">
          <a:xfrm>
            <a:off x="457200" y="533400"/>
            <a:ext cx="8080216" cy="48006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19400" y="1524000"/>
            <a:ext cx="5867400" cy="3539430"/>
          </a:xfrm>
          <a:prstGeom prst="rect">
            <a:avLst/>
          </a:prstGeom>
        </p:spPr>
        <p:txBody>
          <a:bodyPr wrap="square">
            <a:spAutoFit/>
          </a:bodyPr>
          <a:lstStyle/>
          <a:p>
            <a:r>
              <a:rPr lang="en-MY" sz="2800" dirty="0" smtClean="0">
                <a:solidFill>
                  <a:srgbClr val="002060"/>
                </a:solidFill>
                <a:latin typeface="Tahoma" pitchFamily="34" charset="0"/>
                <a:ea typeface="Tahoma" pitchFamily="34" charset="0"/>
                <a:cs typeface="Tahoma" pitchFamily="34" charset="0"/>
              </a:rPr>
              <a:t>“The true leader will have no desire to lord it over God’s heritage, but will be humble, gentle, self-sacrificing and altogether as ready to follow as to lead, when the Spirit makes it clear that a wiser and more gifted man than himself has appeared”.</a:t>
            </a:r>
            <a:endParaRPr lang="en-MY" sz="2800" dirty="0">
              <a:solidFill>
                <a:srgbClr val="002060"/>
              </a:solidFill>
              <a:latin typeface="Tahoma" pitchFamily="34" charset="0"/>
              <a:ea typeface="Tahoma" pitchFamily="34" charset="0"/>
              <a:cs typeface="Tahoma" pitchFamily="34" charset="0"/>
            </a:endParaRPr>
          </a:p>
        </p:txBody>
      </p:sp>
      <p:pic>
        <p:nvPicPr>
          <p:cNvPr id="61444" name="Picture 4" descr="http://ceruleansanctum.com/images/tozer.jpg"/>
          <p:cNvPicPr>
            <a:picLocks noChangeAspect="1" noChangeArrowheads="1"/>
          </p:cNvPicPr>
          <p:nvPr/>
        </p:nvPicPr>
        <p:blipFill>
          <a:blip r:embed="rId2" cstate="print"/>
          <a:srcRect/>
          <a:stretch>
            <a:fillRect/>
          </a:stretch>
        </p:blipFill>
        <p:spPr bwMode="auto">
          <a:xfrm>
            <a:off x="0" y="1447800"/>
            <a:ext cx="2247900" cy="3743325"/>
          </a:xfrm>
          <a:prstGeom prst="rect">
            <a:avLst/>
          </a:prstGeom>
          <a:noFill/>
        </p:spPr>
      </p:pic>
      <p:sp>
        <p:nvSpPr>
          <p:cNvPr id="5" name="TextBox 4"/>
          <p:cNvSpPr txBox="1"/>
          <p:nvPr/>
        </p:nvSpPr>
        <p:spPr>
          <a:xfrm>
            <a:off x="228600" y="5257800"/>
            <a:ext cx="2057400" cy="523220"/>
          </a:xfrm>
          <a:prstGeom prst="rect">
            <a:avLst/>
          </a:prstGeom>
          <a:noFill/>
        </p:spPr>
        <p:txBody>
          <a:bodyPr wrap="square" rtlCol="0">
            <a:spAutoFit/>
          </a:bodyPr>
          <a:lstStyle/>
          <a:p>
            <a:r>
              <a:rPr lang="en-US" sz="2800" i="1" dirty="0" smtClean="0">
                <a:solidFill>
                  <a:srgbClr val="002060"/>
                </a:solidFill>
                <a:latin typeface="Tahoma" pitchFamily="34" charset="0"/>
                <a:ea typeface="Tahoma" pitchFamily="34" charset="0"/>
                <a:cs typeface="Tahoma" pitchFamily="34" charset="0"/>
              </a:rPr>
              <a:t>A. W. </a:t>
            </a:r>
            <a:r>
              <a:rPr lang="en-US" sz="2800" i="1" dirty="0" err="1" smtClean="0">
                <a:solidFill>
                  <a:srgbClr val="002060"/>
                </a:solidFill>
                <a:latin typeface="Tahoma" pitchFamily="34" charset="0"/>
                <a:ea typeface="Tahoma" pitchFamily="34" charset="0"/>
                <a:cs typeface="Tahoma" pitchFamily="34" charset="0"/>
              </a:rPr>
              <a:t>Tozer</a:t>
            </a:r>
            <a:endParaRPr lang="en-MY" sz="2800" i="1"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726544_10152538216839585_137086665_n.jpg"/>
          <p:cNvPicPr>
            <a:picLocks noChangeAspect="1"/>
          </p:cNvPicPr>
          <p:nvPr/>
        </p:nvPicPr>
        <p:blipFill>
          <a:blip r:embed="rId2" cstate="print"/>
          <a:srcRect b="9333"/>
          <a:stretch>
            <a:fillRect/>
          </a:stretch>
        </p:blipFill>
        <p:spPr>
          <a:xfrm>
            <a:off x="0" y="0"/>
            <a:ext cx="9144000" cy="6858000"/>
          </a:xfrm>
          <a:prstGeom prst="rect">
            <a:avLst/>
          </a:prstGeom>
        </p:spPr>
      </p:pic>
      <p:sp>
        <p:nvSpPr>
          <p:cNvPr id="6" name="Rectangle 5"/>
          <p:cNvSpPr/>
          <p:nvPr/>
        </p:nvSpPr>
        <p:spPr>
          <a:xfrm>
            <a:off x="0" y="457200"/>
            <a:ext cx="9144000" cy="54864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latin typeface="Tahoma" pitchFamily="34" charset="0"/>
                <a:ea typeface="Tahoma" pitchFamily="34" charset="0"/>
                <a:cs typeface="Tahoma" pitchFamily="34" charset="0"/>
              </a:rPr>
              <a:t>TOXIC CHECK LIST </a:t>
            </a:r>
          </a:p>
          <a:p>
            <a:endParaRPr lang="en-US" sz="2800" b="1"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Do I leave my people worse off now than before? </a:t>
            </a:r>
          </a:p>
          <a:p>
            <a:endParaRPr lang="en-US" sz="2800"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Do I exempt myself from those requirements that I </a:t>
            </a:r>
          </a:p>
          <a:p>
            <a:r>
              <a:rPr lang="en-US" sz="2800" dirty="0" smtClean="0">
                <a:latin typeface="Tahoma" pitchFamily="34" charset="0"/>
                <a:ea typeface="Tahoma" pitchFamily="34" charset="0"/>
                <a:cs typeface="Tahoma" pitchFamily="34" charset="0"/>
              </a:rPr>
              <a:t>    still demand of others? </a:t>
            </a:r>
          </a:p>
          <a:p>
            <a:endParaRPr lang="en-US" sz="2800"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Do I act as if others owe me whatever use I can make </a:t>
            </a:r>
          </a:p>
          <a:p>
            <a:r>
              <a:rPr lang="en-US" sz="2800" dirty="0" smtClean="0">
                <a:latin typeface="Tahoma" pitchFamily="34" charset="0"/>
                <a:ea typeface="Tahoma" pitchFamily="34" charset="0"/>
                <a:cs typeface="Tahoma" pitchFamily="34" charset="0"/>
              </a:rPr>
              <a:t>    of them? </a:t>
            </a:r>
          </a:p>
          <a:p>
            <a:endParaRPr lang="en-US" sz="2800"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Do I get jealous or uncomfortable when others are </a:t>
            </a:r>
          </a:p>
          <a:p>
            <a:r>
              <a:rPr lang="en-US" sz="2800" dirty="0" smtClean="0">
                <a:latin typeface="Tahoma" pitchFamily="34" charset="0"/>
                <a:ea typeface="Tahoma" pitchFamily="34" charset="0"/>
                <a:cs typeface="Tahoma" pitchFamily="34" charset="0"/>
              </a:rPr>
              <a:t>    better?</a:t>
            </a:r>
          </a:p>
          <a:p>
            <a:r>
              <a:rPr lang="en-US" sz="2400" b="1" dirty="0" smtClean="0"/>
              <a:t> </a:t>
            </a:r>
            <a:endParaRPr lang="en-US" sz="2400" dirty="0">
              <a:solidFill>
                <a:prstClr val="white"/>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726544_10152538216839585_137086665_n.jpg"/>
          <p:cNvPicPr>
            <a:picLocks noChangeAspect="1"/>
          </p:cNvPicPr>
          <p:nvPr/>
        </p:nvPicPr>
        <p:blipFill>
          <a:blip r:embed="rId2" cstate="print"/>
          <a:srcRect b="9333"/>
          <a:stretch>
            <a:fillRect/>
          </a:stretch>
        </p:blipFill>
        <p:spPr>
          <a:xfrm>
            <a:off x="0" y="0"/>
            <a:ext cx="9144000" cy="6858000"/>
          </a:xfrm>
          <a:prstGeom prst="rect">
            <a:avLst/>
          </a:prstGeom>
        </p:spPr>
      </p:pic>
      <p:sp>
        <p:nvSpPr>
          <p:cNvPr id="6" name="Rectangle 5"/>
          <p:cNvSpPr/>
          <p:nvPr/>
        </p:nvSpPr>
        <p:spPr>
          <a:xfrm>
            <a:off x="0" y="381000"/>
            <a:ext cx="9144000" cy="51054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latin typeface="Tahoma" pitchFamily="34" charset="0"/>
                <a:ea typeface="Tahoma" pitchFamily="34" charset="0"/>
                <a:cs typeface="Tahoma" pitchFamily="34" charset="0"/>
              </a:rPr>
              <a:t>TOXIC CHECK LIST </a:t>
            </a:r>
          </a:p>
          <a:p>
            <a:endParaRPr lang="en-US" sz="2800" b="1"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Have I closed my mind to the suggestion that I myself </a:t>
            </a:r>
          </a:p>
          <a:p>
            <a:r>
              <a:rPr lang="en-US" sz="2800" dirty="0" smtClean="0">
                <a:latin typeface="Tahoma" pitchFamily="34" charset="0"/>
                <a:ea typeface="Tahoma" pitchFamily="34" charset="0"/>
                <a:cs typeface="Tahoma" pitchFamily="34" charset="0"/>
              </a:rPr>
              <a:t>    could be wrong? Am I mean and ungenerous to </a:t>
            </a:r>
          </a:p>
          <a:p>
            <a:r>
              <a:rPr lang="en-US" sz="2800" dirty="0" smtClean="0">
                <a:latin typeface="Tahoma" pitchFamily="34" charset="0"/>
                <a:ea typeface="Tahoma" pitchFamily="34" charset="0"/>
                <a:cs typeface="Tahoma" pitchFamily="34" charset="0"/>
              </a:rPr>
              <a:t>     others?</a:t>
            </a:r>
          </a:p>
          <a:p>
            <a:r>
              <a:rPr lang="en-US" sz="2800" dirty="0" smtClean="0">
                <a:latin typeface="Tahoma" pitchFamily="34" charset="0"/>
                <a:ea typeface="Tahoma" pitchFamily="34" charset="0"/>
                <a:cs typeface="Tahoma" pitchFamily="34" charset="0"/>
              </a:rPr>
              <a:t> </a:t>
            </a:r>
          </a:p>
          <a:p>
            <a:pPr>
              <a:buFont typeface="Arial" pitchFamily="34" charset="0"/>
              <a:buChar char="•"/>
            </a:pPr>
            <a:r>
              <a:rPr lang="en-US" sz="2800" dirty="0" smtClean="0">
                <a:latin typeface="Tahoma" pitchFamily="34" charset="0"/>
                <a:ea typeface="Tahoma" pitchFamily="34" charset="0"/>
                <a:cs typeface="Tahoma" pitchFamily="34" charset="0"/>
              </a:rPr>
              <a:t>  Do I only nurture leaders and successors of my own </a:t>
            </a:r>
          </a:p>
          <a:p>
            <a:r>
              <a:rPr lang="en-US" sz="2800" dirty="0" smtClean="0">
                <a:latin typeface="Tahoma" pitchFamily="34" charset="0"/>
                <a:ea typeface="Tahoma" pitchFamily="34" charset="0"/>
                <a:cs typeface="Tahoma" pitchFamily="34" charset="0"/>
              </a:rPr>
              <a:t>    kin and kind? </a:t>
            </a:r>
          </a:p>
          <a:p>
            <a:endParaRPr lang="en-US" sz="2800" dirty="0" smtClean="0">
              <a:latin typeface="Tahoma" pitchFamily="34" charset="0"/>
              <a:ea typeface="Tahoma" pitchFamily="34" charset="0"/>
              <a:cs typeface="Tahoma" pitchFamily="34" charset="0"/>
            </a:endParaRPr>
          </a:p>
          <a:p>
            <a:pPr>
              <a:buFont typeface="Arial" pitchFamily="34" charset="0"/>
              <a:buChar char="•"/>
            </a:pPr>
            <a:r>
              <a:rPr lang="en-US" sz="2800" dirty="0" smtClean="0">
                <a:latin typeface="Tahoma" pitchFamily="34" charset="0"/>
                <a:ea typeface="Tahoma" pitchFamily="34" charset="0"/>
                <a:cs typeface="Tahoma" pitchFamily="34" charset="0"/>
              </a:rPr>
              <a:t>  Do I often claim to speak on behalf of God &amp; tend to </a:t>
            </a:r>
          </a:p>
          <a:p>
            <a:r>
              <a:rPr lang="en-US" sz="2800" dirty="0" smtClean="0">
                <a:latin typeface="Tahoma" pitchFamily="34" charset="0"/>
                <a:ea typeface="Tahoma" pitchFamily="34" charset="0"/>
                <a:cs typeface="Tahoma" pitchFamily="34" charset="0"/>
              </a:rPr>
              <a:t>    behave like God? </a:t>
            </a:r>
          </a:p>
          <a:p>
            <a:r>
              <a:rPr lang="en-US" sz="2400" b="1" dirty="0" smtClean="0"/>
              <a:t> </a:t>
            </a:r>
            <a:endParaRPr lang="en-US" sz="2400" dirty="0">
              <a:solidFill>
                <a:prstClr val="white"/>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0" y="1447800"/>
            <a:ext cx="4572000" cy="4893647"/>
          </a:xfrm>
          <a:prstGeom prst="rect">
            <a:avLst/>
          </a:prstGeom>
        </p:spPr>
        <p:txBody>
          <a:bodyPr>
            <a:spAutoFit/>
          </a:bodyPr>
          <a:lstStyle/>
          <a:p>
            <a:r>
              <a:rPr lang="en-MY" sz="2600" dirty="0" smtClean="0">
                <a:solidFill>
                  <a:srgbClr val="002060"/>
                </a:solidFill>
                <a:latin typeface="Tahoma" pitchFamily="34" charset="0"/>
                <a:ea typeface="Tahoma" pitchFamily="34" charset="0"/>
                <a:cs typeface="Tahoma" pitchFamily="34" charset="0"/>
              </a:rPr>
              <a:t>3 John </a:t>
            </a:r>
            <a:r>
              <a:rPr lang="en-MY" sz="2600" baseline="30000" dirty="0" smtClean="0">
                <a:solidFill>
                  <a:srgbClr val="002060"/>
                </a:solidFill>
                <a:latin typeface="Tahoma" pitchFamily="34" charset="0"/>
                <a:ea typeface="Tahoma" pitchFamily="34" charset="0"/>
                <a:cs typeface="Tahoma" pitchFamily="34" charset="0"/>
              </a:rPr>
              <a:t>9</a:t>
            </a:r>
            <a:r>
              <a:rPr lang="en-MY" sz="2600" dirty="0" smtClean="0">
                <a:solidFill>
                  <a:srgbClr val="002060"/>
                </a:solidFill>
                <a:latin typeface="Tahoma" pitchFamily="34" charset="0"/>
                <a:ea typeface="Tahoma" pitchFamily="34" charset="0"/>
                <a:cs typeface="Tahoma" pitchFamily="34" charset="0"/>
              </a:rPr>
              <a:t> I wrote to the church, but </a:t>
            </a:r>
            <a:r>
              <a:rPr lang="en-MY" sz="2600" dirty="0" err="1" smtClean="0">
                <a:solidFill>
                  <a:srgbClr val="FF0000"/>
                </a:solidFill>
                <a:latin typeface="Tahoma" pitchFamily="34" charset="0"/>
                <a:ea typeface="Tahoma" pitchFamily="34" charset="0"/>
                <a:cs typeface="Tahoma" pitchFamily="34" charset="0"/>
              </a:rPr>
              <a:t>Diotrephes</a:t>
            </a:r>
            <a:r>
              <a:rPr lang="en-MY" sz="2600" dirty="0" smtClean="0">
                <a:solidFill>
                  <a:srgbClr val="002060"/>
                </a:solidFill>
                <a:latin typeface="Tahoma" pitchFamily="34" charset="0"/>
                <a:ea typeface="Tahoma" pitchFamily="34" charset="0"/>
                <a:cs typeface="Tahoma" pitchFamily="34" charset="0"/>
              </a:rPr>
              <a:t>, who </a:t>
            </a:r>
            <a:r>
              <a:rPr lang="en-MY" sz="2600" dirty="0" smtClean="0">
                <a:solidFill>
                  <a:srgbClr val="FF0000"/>
                </a:solidFill>
                <a:latin typeface="Tahoma" pitchFamily="34" charset="0"/>
                <a:ea typeface="Tahoma" pitchFamily="34" charset="0"/>
                <a:cs typeface="Tahoma" pitchFamily="34" charset="0"/>
              </a:rPr>
              <a:t>loves to be first</a:t>
            </a:r>
            <a:r>
              <a:rPr lang="en-MY" sz="2600" dirty="0" smtClean="0">
                <a:solidFill>
                  <a:srgbClr val="002060"/>
                </a:solidFill>
                <a:latin typeface="Tahoma" pitchFamily="34" charset="0"/>
                <a:ea typeface="Tahoma" pitchFamily="34" charset="0"/>
                <a:cs typeface="Tahoma" pitchFamily="34" charset="0"/>
              </a:rPr>
              <a:t>, will have nothing to do with us. </a:t>
            </a:r>
            <a:r>
              <a:rPr lang="en-MY" sz="2600" baseline="30000" dirty="0" smtClean="0">
                <a:solidFill>
                  <a:srgbClr val="002060"/>
                </a:solidFill>
                <a:latin typeface="Tahoma" pitchFamily="34" charset="0"/>
                <a:ea typeface="Tahoma" pitchFamily="34" charset="0"/>
                <a:cs typeface="Tahoma" pitchFamily="34" charset="0"/>
              </a:rPr>
              <a:t>10</a:t>
            </a:r>
            <a:r>
              <a:rPr lang="en-MY" sz="2600" dirty="0" smtClean="0">
                <a:solidFill>
                  <a:srgbClr val="002060"/>
                </a:solidFill>
                <a:latin typeface="Tahoma" pitchFamily="34" charset="0"/>
                <a:ea typeface="Tahoma" pitchFamily="34" charset="0"/>
                <a:cs typeface="Tahoma" pitchFamily="34" charset="0"/>
              </a:rPr>
              <a:t> So if I come, I will call attention to what he is doing, </a:t>
            </a:r>
            <a:r>
              <a:rPr lang="en-MY" sz="2600" dirty="0" smtClean="0">
                <a:solidFill>
                  <a:srgbClr val="FF0000"/>
                </a:solidFill>
                <a:latin typeface="Tahoma" pitchFamily="34" charset="0"/>
                <a:ea typeface="Tahoma" pitchFamily="34" charset="0"/>
                <a:cs typeface="Tahoma" pitchFamily="34" charset="0"/>
              </a:rPr>
              <a:t>gossiping maliciously</a:t>
            </a:r>
            <a:r>
              <a:rPr lang="en-MY" sz="2600" dirty="0" smtClean="0">
                <a:solidFill>
                  <a:srgbClr val="002060"/>
                </a:solidFill>
                <a:latin typeface="Tahoma" pitchFamily="34" charset="0"/>
                <a:ea typeface="Tahoma" pitchFamily="34" charset="0"/>
                <a:cs typeface="Tahoma" pitchFamily="34" charset="0"/>
              </a:rPr>
              <a:t> about us. Not satisfied with that, he </a:t>
            </a:r>
            <a:r>
              <a:rPr lang="en-MY" sz="2600" dirty="0" smtClean="0">
                <a:solidFill>
                  <a:srgbClr val="FF0000"/>
                </a:solidFill>
                <a:latin typeface="Tahoma" pitchFamily="34" charset="0"/>
                <a:ea typeface="Tahoma" pitchFamily="34" charset="0"/>
                <a:cs typeface="Tahoma" pitchFamily="34" charset="0"/>
              </a:rPr>
              <a:t>refuses to welcome the brothers</a:t>
            </a:r>
            <a:r>
              <a:rPr lang="en-MY" sz="2600" dirty="0" smtClean="0">
                <a:solidFill>
                  <a:srgbClr val="002060"/>
                </a:solidFill>
                <a:latin typeface="Tahoma" pitchFamily="34" charset="0"/>
                <a:ea typeface="Tahoma" pitchFamily="34" charset="0"/>
                <a:cs typeface="Tahoma" pitchFamily="34" charset="0"/>
              </a:rPr>
              <a:t>. He also </a:t>
            </a:r>
            <a:r>
              <a:rPr lang="en-MY" sz="2600" dirty="0" smtClean="0">
                <a:solidFill>
                  <a:srgbClr val="FF0000"/>
                </a:solidFill>
                <a:latin typeface="Tahoma" pitchFamily="34" charset="0"/>
                <a:ea typeface="Tahoma" pitchFamily="34" charset="0"/>
                <a:cs typeface="Tahoma" pitchFamily="34" charset="0"/>
              </a:rPr>
              <a:t>stops those who want to do so</a:t>
            </a:r>
            <a:r>
              <a:rPr lang="en-MY" sz="2600" dirty="0" smtClean="0">
                <a:solidFill>
                  <a:srgbClr val="002060"/>
                </a:solidFill>
                <a:latin typeface="Tahoma" pitchFamily="34" charset="0"/>
                <a:ea typeface="Tahoma" pitchFamily="34" charset="0"/>
                <a:cs typeface="Tahoma" pitchFamily="34" charset="0"/>
              </a:rPr>
              <a:t> and </a:t>
            </a:r>
            <a:r>
              <a:rPr lang="en-MY" sz="2600" dirty="0" smtClean="0">
                <a:solidFill>
                  <a:srgbClr val="FF0000"/>
                </a:solidFill>
                <a:latin typeface="Tahoma" pitchFamily="34" charset="0"/>
                <a:ea typeface="Tahoma" pitchFamily="34" charset="0"/>
                <a:cs typeface="Tahoma" pitchFamily="34" charset="0"/>
              </a:rPr>
              <a:t>puts them out of the church</a:t>
            </a:r>
            <a:r>
              <a:rPr lang="en-MY" sz="2600" dirty="0" smtClean="0">
                <a:solidFill>
                  <a:srgbClr val="002060"/>
                </a:solidFill>
                <a:latin typeface="Tahoma" pitchFamily="34" charset="0"/>
                <a:ea typeface="Tahoma" pitchFamily="34" charset="0"/>
                <a:cs typeface="Tahoma" pitchFamily="34" charset="0"/>
              </a:rPr>
              <a:t>. </a:t>
            </a:r>
            <a:endParaRPr lang="en-MY" dirty="0"/>
          </a:p>
        </p:txBody>
      </p:sp>
      <p:pic>
        <p:nvPicPr>
          <p:cNvPr id="67588" name="Picture 4" descr="http://img.365games.co.uk/clothing/badges_and_stickers/its_all_about_me_badge_xl.jpg"/>
          <p:cNvPicPr>
            <a:picLocks noChangeAspect="1" noChangeArrowheads="1"/>
          </p:cNvPicPr>
          <p:nvPr/>
        </p:nvPicPr>
        <p:blipFill>
          <a:blip r:embed="rId3" cstate="print"/>
          <a:srcRect/>
          <a:stretch>
            <a:fillRect/>
          </a:stretch>
        </p:blipFill>
        <p:spPr bwMode="auto">
          <a:xfrm>
            <a:off x="304800" y="1981200"/>
            <a:ext cx="3581400" cy="3581400"/>
          </a:xfrm>
          <a:prstGeom prst="rect">
            <a:avLst/>
          </a:prstGeom>
          <a:noFill/>
        </p:spPr>
      </p:pic>
      <p:sp>
        <p:nvSpPr>
          <p:cNvPr id="4" name="TextBox 3"/>
          <p:cNvSpPr txBox="1"/>
          <p:nvPr/>
        </p:nvSpPr>
        <p:spPr>
          <a:xfrm>
            <a:off x="381000" y="381000"/>
            <a:ext cx="83058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B</a:t>
            </a:r>
            <a:r>
              <a:rPr lang="en-US" sz="3600" b="1" dirty="0" smtClean="0">
                <a:solidFill>
                  <a:srgbClr val="FF0000"/>
                </a:solidFill>
                <a:latin typeface="Tahoma" pitchFamily="34" charset="0"/>
                <a:ea typeface="Tahoma" pitchFamily="34" charset="0"/>
                <a:cs typeface="Tahoma" pitchFamily="34" charset="0"/>
              </a:rPr>
              <a:t>. Problem with Bad Leaders</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blinds(horizontal)">
                                      <p:cBhvr>
                                        <p:cTn id="12" dur="5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www.youmotivation.com/wp-content/uploads/2013/06/How-To-Deal-With-Difficult-People-At-Work.jpg"/>
          <p:cNvPicPr>
            <a:picLocks noChangeAspect="1" noChangeArrowheads="1"/>
          </p:cNvPicPr>
          <p:nvPr/>
        </p:nvPicPr>
        <p:blipFill>
          <a:blip r:embed="rId2" cstate="print"/>
          <a:srcRect/>
          <a:stretch>
            <a:fillRect/>
          </a:stretch>
        </p:blipFill>
        <p:spPr bwMode="auto">
          <a:xfrm>
            <a:off x="4888303" y="4038600"/>
            <a:ext cx="4255697" cy="2819400"/>
          </a:xfrm>
          <a:prstGeom prst="rect">
            <a:avLst/>
          </a:prstGeom>
          <a:noFill/>
        </p:spPr>
      </p:pic>
      <p:sp>
        <p:nvSpPr>
          <p:cNvPr id="3" name="Rectangle 2"/>
          <p:cNvSpPr/>
          <p:nvPr/>
        </p:nvSpPr>
        <p:spPr>
          <a:xfrm>
            <a:off x="304800" y="0"/>
            <a:ext cx="5646097"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Wants to be number one </a:t>
            </a:r>
            <a:endParaRPr lang="en-MY" sz="3200" dirty="0">
              <a:solidFill>
                <a:srgbClr val="002060"/>
              </a:solidFill>
            </a:endParaRPr>
          </a:p>
        </p:txBody>
      </p:sp>
      <p:sp>
        <p:nvSpPr>
          <p:cNvPr id="4" name="Rectangle 3"/>
          <p:cNvSpPr/>
          <p:nvPr/>
        </p:nvSpPr>
        <p:spPr>
          <a:xfrm>
            <a:off x="685800" y="685800"/>
            <a:ext cx="3974165"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Snubs leadership</a:t>
            </a:r>
            <a:endParaRPr lang="en-MY" sz="3200" dirty="0">
              <a:solidFill>
                <a:srgbClr val="002060"/>
              </a:solidFill>
            </a:endParaRPr>
          </a:p>
        </p:txBody>
      </p:sp>
      <p:sp>
        <p:nvSpPr>
          <p:cNvPr id="5" name="Rectangle 4"/>
          <p:cNvSpPr/>
          <p:nvPr/>
        </p:nvSpPr>
        <p:spPr>
          <a:xfrm>
            <a:off x="1066800" y="1295400"/>
            <a:ext cx="4062331"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Puts down others</a:t>
            </a:r>
            <a:endParaRPr lang="en-MY" sz="3200" dirty="0">
              <a:solidFill>
                <a:srgbClr val="002060"/>
              </a:solidFill>
            </a:endParaRPr>
          </a:p>
        </p:txBody>
      </p:sp>
      <p:sp>
        <p:nvSpPr>
          <p:cNvPr id="6" name="Rectangle 5"/>
          <p:cNvSpPr/>
          <p:nvPr/>
        </p:nvSpPr>
        <p:spPr>
          <a:xfrm>
            <a:off x="1447800" y="1981200"/>
            <a:ext cx="3062057"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Inhospitable</a:t>
            </a:r>
            <a:endParaRPr lang="en-MY" sz="3200" dirty="0">
              <a:solidFill>
                <a:srgbClr val="002060"/>
              </a:solidFill>
            </a:endParaRPr>
          </a:p>
        </p:txBody>
      </p:sp>
      <p:sp>
        <p:nvSpPr>
          <p:cNvPr id="7" name="Rectangle 6"/>
          <p:cNvSpPr/>
          <p:nvPr/>
        </p:nvSpPr>
        <p:spPr>
          <a:xfrm>
            <a:off x="1752600" y="2667000"/>
            <a:ext cx="3480440"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Hinders others</a:t>
            </a:r>
            <a:endParaRPr lang="en-MY" sz="3200" dirty="0">
              <a:solidFill>
                <a:srgbClr val="002060"/>
              </a:solidFill>
            </a:endParaRPr>
          </a:p>
        </p:txBody>
      </p:sp>
      <p:sp>
        <p:nvSpPr>
          <p:cNvPr id="8" name="Rectangle 7"/>
          <p:cNvSpPr/>
          <p:nvPr/>
        </p:nvSpPr>
        <p:spPr>
          <a:xfrm>
            <a:off x="2133600" y="3352800"/>
            <a:ext cx="3259226" cy="584775"/>
          </a:xfrm>
          <a:prstGeom prst="rect">
            <a:avLst/>
          </a:prstGeom>
        </p:spPr>
        <p:txBody>
          <a:bodyPr wrap="none">
            <a:spAutoFit/>
          </a:bodyPr>
          <a:lstStyle/>
          <a:p>
            <a:pPr>
              <a:buFont typeface="Arial" pitchFamily="34" charset="0"/>
              <a:buChar char="•"/>
            </a:pPr>
            <a:r>
              <a:rPr lang="en-US" sz="3200" b="1" dirty="0" smtClean="0">
                <a:solidFill>
                  <a:srgbClr val="002060"/>
                </a:solidFill>
                <a:latin typeface="Tahoma" pitchFamily="34" charset="0"/>
                <a:ea typeface="Tahoma" pitchFamily="34" charset="0"/>
                <a:cs typeface="Tahoma" pitchFamily="34" charset="0"/>
              </a:rPr>
              <a:t> Bullies others</a:t>
            </a:r>
            <a:endParaRPr lang="en-MY" sz="3200" dirty="0">
              <a:solidFill>
                <a:srgbClr val="002060"/>
              </a:solidFill>
            </a:endParaRPr>
          </a:p>
        </p:txBody>
      </p:sp>
      <p:sp>
        <p:nvSpPr>
          <p:cNvPr id="9" name="Rectangle 8"/>
          <p:cNvSpPr/>
          <p:nvPr/>
        </p:nvSpPr>
        <p:spPr>
          <a:xfrm rot="20436168">
            <a:off x="1703122" y="5235761"/>
            <a:ext cx="3200400" cy="707886"/>
          </a:xfrm>
          <a:prstGeom prst="rect">
            <a:avLst/>
          </a:prstGeom>
        </p:spPr>
        <p:txBody>
          <a:bodyPr wrap="square">
            <a:spAutoFit/>
          </a:bodyPr>
          <a:lstStyle/>
          <a:p>
            <a:r>
              <a:rPr lang="en-US" sz="4000" b="1" i="1" dirty="0" err="1" smtClean="0">
                <a:solidFill>
                  <a:srgbClr val="FF0000"/>
                </a:solidFill>
                <a:latin typeface="Tahoma" pitchFamily="34" charset="0"/>
                <a:ea typeface="Tahoma" pitchFamily="34" charset="0"/>
                <a:cs typeface="Tahoma" pitchFamily="34" charset="0"/>
              </a:rPr>
              <a:t>Diotrephes</a:t>
            </a:r>
            <a:r>
              <a:rPr lang="en-US" sz="3200" b="1" dirty="0" smtClean="0">
                <a:solidFill>
                  <a:srgbClr val="002060"/>
                </a:solidFill>
                <a:latin typeface="Tahoma" pitchFamily="34" charset="0"/>
                <a:ea typeface="Tahoma" pitchFamily="34" charset="0"/>
                <a:cs typeface="Tahoma" pitchFamily="34" charset="0"/>
              </a:rPr>
              <a:t> </a:t>
            </a:r>
            <a:endParaRPr lang="en-MY" sz="32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atic.freepik.com/free-photo/silhouettes-upward-individuality-stairs-human_121-70509.jpg"/>
          <p:cNvPicPr>
            <a:picLocks noChangeAspect="1" noChangeArrowheads="1"/>
          </p:cNvPicPr>
          <p:nvPr/>
        </p:nvPicPr>
        <p:blipFill>
          <a:blip r:embed="rId2" cstate="print"/>
          <a:srcRect/>
          <a:stretch>
            <a:fillRect/>
          </a:stretch>
        </p:blipFill>
        <p:spPr bwMode="auto">
          <a:xfrm>
            <a:off x="0" y="0"/>
            <a:ext cx="9152601" cy="6858000"/>
          </a:xfrm>
          <a:prstGeom prst="rect">
            <a:avLst/>
          </a:prstGeom>
          <a:noFill/>
        </p:spPr>
      </p:pic>
      <p:sp>
        <p:nvSpPr>
          <p:cNvPr id="3" name="TextBox 2"/>
          <p:cNvSpPr txBox="1"/>
          <p:nvPr/>
        </p:nvSpPr>
        <p:spPr>
          <a:xfrm>
            <a:off x="304800" y="152400"/>
            <a:ext cx="6019800" cy="523220"/>
          </a:xfrm>
          <a:prstGeom prst="rect">
            <a:avLst/>
          </a:prstGeom>
          <a:noFill/>
        </p:spPr>
        <p:txBody>
          <a:bodyPr wrap="square" rtlCol="0">
            <a:spAutoFit/>
          </a:bodyPr>
          <a:lstStyle/>
          <a:p>
            <a:pPr>
              <a:buFont typeface="Arial" pitchFamily="34" charset="0"/>
              <a:buChar char="•"/>
            </a:pPr>
            <a:r>
              <a:rPr lang="en-US" sz="2800" b="1" dirty="0" smtClean="0">
                <a:solidFill>
                  <a:srgbClr val="002060"/>
                </a:solidFill>
                <a:latin typeface="Tahoma" pitchFamily="34" charset="0"/>
                <a:ea typeface="Tahoma" pitchFamily="34" charset="0"/>
                <a:cs typeface="Tahoma" pitchFamily="34" charset="0"/>
              </a:rPr>
              <a:t> Un-teachable</a:t>
            </a:r>
            <a:endParaRPr lang="en-US" sz="2800" b="1" dirty="0">
              <a:solidFill>
                <a:srgbClr val="002060"/>
              </a:solidFill>
              <a:latin typeface="Tahoma" pitchFamily="34" charset="0"/>
              <a:ea typeface="Tahoma" pitchFamily="34" charset="0"/>
              <a:cs typeface="Tahoma" pitchFamily="34" charset="0"/>
            </a:endParaRPr>
          </a:p>
        </p:txBody>
      </p:sp>
      <p:sp>
        <p:nvSpPr>
          <p:cNvPr id="4" name="TextBox 3"/>
          <p:cNvSpPr txBox="1"/>
          <p:nvPr/>
        </p:nvSpPr>
        <p:spPr>
          <a:xfrm>
            <a:off x="457200" y="609600"/>
            <a:ext cx="6019800" cy="523220"/>
          </a:xfrm>
          <a:prstGeom prst="rect">
            <a:avLst/>
          </a:prstGeom>
          <a:noFill/>
        </p:spPr>
        <p:txBody>
          <a:bodyPr wrap="square" rtlCol="0">
            <a:spAutoFit/>
          </a:bodyPr>
          <a:lstStyle/>
          <a:p>
            <a:pPr>
              <a:buFont typeface="Arial" pitchFamily="34" charset="0"/>
              <a:buChar char="•"/>
            </a:pPr>
            <a:r>
              <a:rPr lang="en-US" sz="2800" b="1" dirty="0" smtClean="0">
                <a:solidFill>
                  <a:srgbClr val="002060"/>
                </a:solidFill>
                <a:latin typeface="Tahoma" pitchFamily="34" charset="0"/>
                <a:ea typeface="Tahoma" pitchFamily="34" charset="0"/>
                <a:cs typeface="Tahoma" pitchFamily="34" charset="0"/>
              </a:rPr>
              <a:t> Uncooperative</a:t>
            </a:r>
            <a:endParaRPr lang="en-US" sz="2800" b="1" dirty="0">
              <a:solidFill>
                <a:srgbClr val="002060"/>
              </a:solidFill>
              <a:latin typeface="Tahoma" pitchFamily="34" charset="0"/>
              <a:ea typeface="Tahoma" pitchFamily="34" charset="0"/>
              <a:cs typeface="Tahoma" pitchFamily="34" charset="0"/>
            </a:endParaRPr>
          </a:p>
        </p:txBody>
      </p:sp>
      <p:sp>
        <p:nvSpPr>
          <p:cNvPr id="5" name="TextBox 4"/>
          <p:cNvSpPr txBox="1"/>
          <p:nvPr/>
        </p:nvSpPr>
        <p:spPr>
          <a:xfrm>
            <a:off x="609600" y="1066800"/>
            <a:ext cx="6019800" cy="523220"/>
          </a:xfrm>
          <a:prstGeom prst="rect">
            <a:avLst/>
          </a:prstGeom>
          <a:noFill/>
        </p:spPr>
        <p:txBody>
          <a:bodyPr wrap="square" rtlCol="0">
            <a:spAutoFit/>
          </a:bodyPr>
          <a:lstStyle/>
          <a:p>
            <a:pPr>
              <a:buFont typeface="Arial" pitchFamily="34" charset="0"/>
              <a:buChar char="•"/>
            </a:pPr>
            <a:r>
              <a:rPr lang="en-US" sz="2800" b="1" dirty="0" smtClean="0">
                <a:solidFill>
                  <a:srgbClr val="002060"/>
                </a:solidFill>
                <a:latin typeface="Tahoma" pitchFamily="34" charset="0"/>
                <a:ea typeface="Tahoma" pitchFamily="34" charset="0"/>
                <a:cs typeface="Tahoma" pitchFamily="34" charset="0"/>
              </a:rPr>
              <a:t> Unnerving</a:t>
            </a:r>
            <a:endParaRPr lang="en-US" sz="2800" b="1" dirty="0">
              <a:solidFill>
                <a:srgbClr val="002060"/>
              </a:solidFill>
              <a:latin typeface="Tahoma" pitchFamily="34" charset="0"/>
              <a:ea typeface="Tahoma" pitchFamily="34" charset="0"/>
              <a:cs typeface="Tahoma" pitchFamily="34" charset="0"/>
            </a:endParaRPr>
          </a:p>
        </p:txBody>
      </p:sp>
      <p:sp>
        <p:nvSpPr>
          <p:cNvPr id="6" name="TextBox 5"/>
          <p:cNvSpPr txBox="1"/>
          <p:nvPr/>
        </p:nvSpPr>
        <p:spPr>
          <a:xfrm>
            <a:off x="838200" y="1524000"/>
            <a:ext cx="6019800" cy="523220"/>
          </a:xfrm>
          <a:prstGeom prst="rect">
            <a:avLst/>
          </a:prstGeom>
          <a:noFill/>
        </p:spPr>
        <p:txBody>
          <a:bodyPr wrap="square" rtlCol="0">
            <a:spAutoFit/>
          </a:bodyPr>
          <a:lstStyle/>
          <a:p>
            <a:pPr>
              <a:buFont typeface="Arial" pitchFamily="34" charset="0"/>
              <a:buChar char="•"/>
            </a:pPr>
            <a:r>
              <a:rPr lang="en-US" sz="2800" b="1" dirty="0" smtClean="0">
                <a:solidFill>
                  <a:srgbClr val="002060"/>
                </a:solidFill>
                <a:latin typeface="Tahoma" pitchFamily="34" charset="0"/>
                <a:ea typeface="Tahoma" pitchFamily="34" charset="0"/>
                <a:cs typeface="Tahoma" pitchFamily="34" charset="0"/>
              </a:rPr>
              <a:t> Difficult</a:t>
            </a:r>
            <a:endParaRPr lang="en-US" sz="2800" b="1" dirty="0">
              <a:solidFill>
                <a:srgbClr val="002060"/>
              </a:solidFill>
              <a:latin typeface="Tahoma" pitchFamily="34" charset="0"/>
              <a:ea typeface="Tahoma" pitchFamily="34" charset="0"/>
              <a:cs typeface="Tahoma" pitchFamily="34" charset="0"/>
            </a:endParaRPr>
          </a:p>
        </p:txBody>
      </p:sp>
      <p:sp>
        <p:nvSpPr>
          <p:cNvPr id="7" name="TextBox 6"/>
          <p:cNvSpPr txBox="1"/>
          <p:nvPr/>
        </p:nvSpPr>
        <p:spPr>
          <a:xfrm>
            <a:off x="1066800" y="2057400"/>
            <a:ext cx="6019800" cy="523220"/>
          </a:xfrm>
          <a:prstGeom prst="rect">
            <a:avLst/>
          </a:prstGeom>
          <a:noFill/>
        </p:spPr>
        <p:txBody>
          <a:bodyPr wrap="square" rtlCol="0">
            <a:spAutoFit/>
          </a:bodyPr>
          <a:lstStyle/>
          <a:p>
            <a:pPr>
              <a:buFont typeface="Arial" pitchFamily="34" charset="0"/>
              <a:buChar char="•"/>
            </a:pPr>
            <a:r>
              <a:rPr lang="en-US" sz="2800" b="1" dirty="0" smtClean="0">
                <a:solidFill>
                  <a:srgbClr val="002060"/>
                </a:solidFill>
                <a:latin typeface="Tahoma" pitchFamily="34" charset="0"/>
                <a:ea typeface="Tahoma" pitchFamily="34" charset="0"/>
                <a:cs typeface="Tahoma" pitchFamily="34" charset="0"/>
              </a:rPr>
              <a:t> Discouraging</a:t>
            </a:r>
            <a:endParaRPr lang="en-US" sz="2800" b="1"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defendingcontending.files.wordpress.com/2011/04/teamwork1.jpg"/>
          <p:cNvPicPr>
            <a:picLocks noChangeAspect="1" noChangeArrowheads="1"/>
          </p:cNvPicPr>
          <p:nvPr/>
        </p:nvPicPr>
        <p:blipFill>
          <a:blip r:embed="rId2" cstate="print"/>
          <a:srcRect t="5565"/>
          <a:stretch>
            <a:fillRect/>
          </a:stretch>
        </p:blipFill>
        <p:spPr bwMode="auto">
          <a:xfrm>
            <a:off x="228600" y="152400"/>
            <a:ext cx="5512430" cy="3733800"/>
          </a:xfrm>
          <a:prstGeom prst="rect">
            <a:avLst/>
          </a:prstGeom>
          <a:noFill/>
        </p:spPr>
      </p:pic>
      <p:pic>
        <p:nvPicPr>
          <p:cNvPr id="3" name="Picture 4" descr="https://paketabike.files.wordpress.com/2012/09/cc.jpg"/>
          <p:cNvPicPr>
            <a:picLocks noChangeAspect="1" noChangeArrowheads="1"/>
          </p:cNvPicPr>
          <p:nvPr/>
        </p:nvPicPr>
        <p:blipFill>
          <a:blip r:embed="rId3" cstate="print"/>
          <a:srcRect/>
          <a:stretch>
            <a:fillRect/>
          </a:stretch>
        </p:blipFill>
        <p:spPr bwMode="auto">
          <a:xfrm>
            <a:off x="2590800" y="2362200"/>
            <a:ext cx="6189068"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90600" y="152400"/>
            <a:ext cx="7463903" cy="707886"/>
          </a:xfrm>
          <a:prstGeom prst="rect">
            <a:avLst/>
          </a:prstGeom>
        </p:spPr>
        <p:txBody>
          <a:bodyPr wrap="none">
            <a:spAutoFit/>
          </a:bodyPr>
          <a:lstStyle/>
          <a:p>
            <a:pPr algn="ctr" fontAlgn="base">
              <a:spcAft>
                <a:spcPct val="0"/>
              </a:spcAft>
            </a:pPr>
            <a:r>
              <a:rPr lang="en-US" sz="4000" b="1" i="1" dirty="0" smtClean="0">
                <a:solidFill>
                  <a:srgbClr val="FF0000"/>
                </a:solidFill>
                <a:latin typeface="Tahoma" pitchFamily="34" charset="0"/>
                <a:ea typeface="Tahoma" pitchFamily="34" charset="0"/>
                <a:cs typeface="Tahoma" pitchFamily="34" charset="0"/>
              </a:rPr>
              <a:t>THE LEADER’S SUBMISSION</a:t>
            </a:r>
          </a:p>
        </p:txBody>
      </p:sp>
      <p:sp>
        <p:nvSpPr>
          <p:cNvPr id="10" name="Rectangle 9"/>
          <p:cNvSpPr/>
          <p:nvPr/>
        </p:nvSpPr>
        <p:spPr>
          <a:xfrm>
            <a:off x="381000" y="1371600"/>
            <a:ext cx="3671198" cy="646331"/>
          </a:xfrm>
          <a:prstGeom prst="rect">
            <a:avLst/>
          </a:prstGeom>
        </p:spPr>
        <p:txBody>
          <a:bodyPr wrap="none">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	PROBLEMS</a:t>
            </a:r>
            <a:endParaRPr lang="en-US" sz="3600" dirty="0" smtClean="0">
              <a:solidFill>
                <a:srgbClr val="002060"/>
              </a:solidFill>
              <a:latin typeface="Tahoma" pitchFamily="34" charset="0"/>
              <a:ea typeface="Tahoma" pitchFamily="34" charset="0"/>
              <a:cs typeface="Tahoma" pitchFamily="34" charset="0"/>
            </a:endParaRPr>
          </a:p>
        </p:txBody>
      </p:sp>
      <p:sp>
        <p:nvSpPr>
          <p:cNvPr id="11" name="Rectangle 10"/>
          <p:cNvSpPr/>
          <p:nvPr/>
        </p:nvSpPr>
        <p:spPr>
          <a:xfrm>
            <a:off x="1295400" y="2286000"/>
            <a:ext cx="4572000" cy="923330"/>
          </a:xfrm>
          <a:prstGeom prst="rect">
            <a:avLst/>
          </a:prstGeom>
        </p:spPr>
        <p:txBody>
          <a:bodyPr>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II.	PERCEPTION</a:t>
            </a:r>
          </a:p>
          <a:p>
            <a:pPr fontAlgn="base">
              <a:spcAft>
                <a:spcPct val="0"/>
              </a:spcAft>
            </a:pPr>
            <a:r>
              <a:rPr lang="en-US" dirty="0" smtClean="0">
                <a:solidFill>
                  <a:prstClr val="white"/>
                </a:solidFill>
                <a:latin typeface="Tahoma" pitchFamily="34" charset="0"/>
                <a:ea typeface="Tahoma" pitchFamily="34" charset="0"/>
                <a:cs typeface="Tahoma" pitchFamily="34" charset="0"/>
              </a:rPr>
              <a:t> </a:t>
            </a:r>
          </a:p>
        </p:txBody>
      </p:sp>
      <p:pic>
        <p:nvPicPr>
          <p:cNvPr id="7" name="Picture 2" descr="http://www.christianliferantoul.com/main/wp-content/uploads/2012/03/Submission-WDGSA.jpg"/>
          <p:cNvPicPr>
            <a:picLocks noChangeAspect="1" noChangeArrowheads="1"/>
          </p:cNvPicPr>
          <p:nvPr/>
        </p:nvPicPr>
        <p:blipFill>
          <a:blip r:embed="rId2" cstate="print"/>
          <a:srcRect/>
          <a:stretch>
            <a:fillRect/>
          </a:stretch>
        </p:blipFill>
        <p:spPr bwMode="auto">
          <a:xfrm>
            <a:off x="2362200" y="3200400"/>
            <a:ext cx="5105400" cy="287545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429000"/>
            <a:ext cx="4648200" cy="2246769"/>
          </a:xfrm>
          <a:prstGeom prst="rect">
            <a:avLst/>
          </a:prstGeom>
        </p:spPr>
        <p:txBody>
          <a:bodyPr wrap="square">
            <a:spAutoFit/>
          </a:bodyPr>
          <a:lstStyle/>
          <a:p>
            <a:r>
              <a:rPr lang="en-MY" sz="2800" b="0" dirty="0" smtClean="0">
                <a:solidFill>
                  <a:srgbClr val="002060"/>
                </a:solidFill>
                <a:latin typeface="Tahoma" pitchFamily="34" charset="0"/>
                <a:ea typeface="Tahoma" pitchFamily="34" charset="0"/>
                <a:cs typeface="Tahoma" pitchFamily="34" charset="0"/>
              </a:rPr>
              <a:t>Acts 13:</a:t>
            </a:r>
            <a:r>
              <a:rPr lang="en-MY" sz="2800" b="0" baseline="30000" dirty="0" smtClean="0">
                <a:solidFill>
                  <a:srgbClr val="002060"/>
                </a:solidFill>
                <a:latin typeface="Tahoma" pitchFamily="34" charset="0"/>
                <a:ea typeface="Tahoma" pitchFamily="34" charset="0"/>
                <a:cs typeface="Tahoma" pitchFamily="34" charset="0"/>
              </a:rPr>
              <a:t>22 </a:t>
            </a:r>
            <a:r>
              <a:rPr lang="en-MY" sz="2800" b="0" dirty="0" smtClean="0">
                <a:solidFill>
                  <a:srgbClr val="002060"/>
                </a:solidFill>
                <a:latin typeface="Tahoma" pitchFamily="34" charset="0"/>
                <a:ea typeface="Tahoma" pitchFamily="34" charset="0"/>
                <a:cs typeface="Tahoma" pitchFamily="34" charset="0"/>
              </a:rPr>
              <a:t>'I have found David son of Jesse a man after my own heart; he will do </a:t>
            </a:r>
            <a:r>
              <a:rPr lang="en-MY" sz="2800" b="0" dirty="0" smtClean="0">
                <a:solidFill>
                  <a:srgbClr val="FF0000"/>
                </a:solidFill>
                <a:latin typeface="Tahoma" pitchFamily="34" charset="0"/>
                <a:ea typeface="Tahoma" pitchFamily="34" charset="0"/>
                <a:cs typeface="Tahoma" pitchFamily="34" charset="0"/>
              </a:rPr>
              <a:t>everything </a:t>
            </a:r>
            <a:r>
              <a:rPr lang="en-MY" sz="2800" b="0" dirty="0" smtClean="0">
                <a:solidFill>
                  <a:srgbClr val="002060"/>
                </a:solidFill>
                <a:latin typeface="Tahoma" pitchFamily="34" charset="0"/>
                <a:ea typeface="Tahoma" pitchFamily="34" charset="0"/>
                <a:cs typeface="Tahoma" pitchFamily="34" charset="0"/>
              </a:rPr>
              <a:t>I want him to do.‘ </a:t>
            </a:r>
            <a:endParaRPr lang="en-MY" sz="2800" b="0" dirty="0">
              <a:solidFill>
                <a:srgbClr val="002060"/>
              </a:solidFill>
              <a:latin typeface="Tahoma" pitchFamily="34" charset="0"/>
              <a:ea typeface="Tahoma" pitchFamily="34" charset="0"/>
              <a:cs typeface="Tahoma" pitchFamily="34" charset="0"/>
            </a:endParaRPr>
          </a:p>
        </p:txBody>
      </p:sp>
      <p:pic>
        <p:nvPicPr>
          <p:cNvPr id="58372" name="Picture 4" descr="http://christianitymalaysia.com/wp/wp-content/uploads/2014/03/king-david-618x400.jpg"/>
          <p:cNvPicPr>
            <a:picLocks noChangeAspect="1" noChangeArrowheads="1"/>
          </p:cNvPicPr>
          <p:nvPr/>
        </p:nvPicPr>
        <p:blipFill>
          <a:blip r:embed="rId2" cstate="print"/>
          <a:srcRect r="32490"/>
          <a:stretch>
            <a:fillRect/>
          </a:stretch>
        </p:blipFill>
        <p:spPr bwMode="auto">
          <a:xfrm>
            <a:off x="4876800" y="2514600"/>
            <a:ext cx="3973947" cy="3810000"/>
          </a:xfrm>
          <a:prstGeom prst="rect">
            <a:avLst/>
          </a:prstGeom>
          <a:noFill/>
        </p:spPr>
      </p:pic>
      <p:sp>
        <p:nvSpPr>
          <p:cNvPr id="4" name="TextBox 3"/>
          <p:cNvSpPr txBox="1"/>
          <p:nvPr/>
        </p:nvSpPr>
        <p:spPr>
          <a:xfrm>
            <a:off x="381000" y="152400"/>
            <a:ext cx="8305800" cy="769441"/>
          </a:xfrm>
          <a:prstGeom prst="rect">
            <a:avLst/>
          </a:prstGeom>
          <a:noFill/>
        </p:spPr>
        <p:txBody>
          <a:bodyPr wrap="square" rtlCol="0">
            <a:spAutoFit/>
          </a:bodyPr>
          <a:lstStyle/>
          <a:p>
            <a:r>
              <a:rPr lang="en-US" sz="4400" b="1" i="1" dirty="0" smtClean="0">
                <a:solidFill>
                  <a:srgbClr val="FF0000"/>
                </a:solidFill>
                <a:latin typeface="Tahoma" pitchFamily="34" charset="0"/>
                <a:ea typeface="Tahoma" pitchFamily="34" charset="0"/>
                <a:cs typeface="Tahoma" pitchFamily="34" charset="0"/>
              </a:rPr>
              <a:t>THE LEADER’S SUBMISSION</a:t>
            </a:r>
            <a:endParaRPr lang="en-MY" sz="4400" b="1" i="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181600"/>
            <a:ext cx="1989254" cy="1447800"/>
          </a:xfrm>
          <a:prstGeom prst="rect">
            <a:avLst/>
          </a:prstGeom>
          <a:noFill/>
        </p:spPr>
      </p:pic>
      <p:sp>
        <p:nvSpPr>
          <p:cNvPr id="3" name="Rectangle 2"/>
          <p:cNvSpPr/>
          <p:nvPr/>
        </p:nvSpPr>
        <p:spPr>
          <a:xfrm>
            <a:off x="381000" y="762000"/>
            <a:ext cx="8382000" cy="6230243"/>
          </a:xfrm>
          <a:prstGeom prst="rect">
            <a:avLst/>
          </a:prstGeom>
        </p:spPr>
        <p:txBody>
          <a:bodyPr wrap="square">
            <a:spAutoFit/>
          </a:bodyPr>
          <a:lstStyle/>
          <a:p>
            <a:r>
              <a:rPr lang="en-US" sz="2400" dirty="0" smtClean="0">
                <a:solidFill>
                  <a:srgbClr val="002060"/>
                </a:solidFill>
                <a:latin typeface="Tahoma" pitchFamily="34" charset="0"/>
                <a:ea typeface="Tahoma" pitchFamily="34" charset="0"/>
                <a:cs typeface="Tahoma" pitchFamily="34" charset="0"/>
              </a:rPr>
              <a:t>1 Peter 2:</a:t>
            </a:r>
            <a:r>
              <a:rPr lang="en-US" sz="2400" baseline="30000" dirty="0" smtClean="0">
                <a:solidFill>
                  <a:srgbClr val="002060"/>
                </a:solidFill>
                <a:latin typeface="Tahoma" pitchFamily="34" charset="0"/>
                <a:ea typeface="Tahoma" pitchFamily="34" charset="0"/>
                <a:cs typeface="Tahoma" pitchFamily="34" charset="0"/>
              </a:rPr>
              <a:t>13 </a:t>
            </a:r>
            <a:r>
              <a:rPr lang="en-US" sz="2400" dirty="0" smtClean="0">
                <a:solidFill>
                  <a:srgbClr val="FF0000"/>
                </a:solidFill>
                <a:latin typeface="Tahoma" pitchFamily="34" charset="0"/>
                <a:ea typeface="Tahoma" pitchFamily="34" charset="0"/>
                <a:cs typeface="Tahoma" pitchFamily="34" charset="0"/>
              </a:rPr>
              <a:t>Submit</a:t>
            </a:r>
            <a:r>
              <a:rPr lang="en-US" sz="2400" dirty="0" smtClean="0">
                <a:solidFill>
                  <a:srgbClr val="002060"/>
                </a:solidFill>
                <a:latin typeface="Tahoma" pitchFamily="34" charset="0"/>
                <a:ea typeface="Tahoma" pitchFamily="34" charset="0"/>
                <a:cs typeface="Tahoma" pitchFamily="34" charset="0"/>
              </a:rPr>
              <a:t> yourselves for the Lord's sake to every authority instituted among men: whether to the king, as the supreme authority, </a:t>
            </a:r>
            <a:r>
              <a:rPr lang="en-US" sz="2400" baseline="30000" dirty="0" smtClean="0">
                <a:solidFill>
                  <a:srgbClr val="002060"/>
                </a:solidFill>
                <a:latin typeface="Tahoma" pitchFamily="34" charset="0"/>
                <a:ea typeface="Tahoma" pitchFamily="34" charset="0"/>
                <a:cs typeface="Tahoma" pitchFamily="34" charset="0"/>
              </a:rPr>
              <a:t>14</a:t>
            </a:r>
            <a:r>
              <a:rPr lang="en-US" sz="2400" dirty="0" smtClean="0">
                <a:solidFill>
                  <a:srgbClr val="002060"/>
                </a:solidFill>
                <a:latin typeface="Tahoma" pitchFamily="34" charset="0"/>
                <a:ea typeface="Tahoma" pitchFamily="34" charset="0"/>
                <a:cs typeface="Tahoma" pitchFamily="34" charset="0"/>
              </a:rPr>
              <a:t> or to governors, who are sent by him to punish those who do wrong and to commend those who do right. </a:t>
            </a:r>
            <a:r>
              <a:rPr lang="en-US" sz="2400" baseline="30000" dirty="0" smtClean="0">
                <a:solidFill>
                  <a:srgbClr val="002060"/>
                </a:solidFill>
                <a:latin typeface="Tahoma" pitchFamily="34" charset="0"/>
                <a:ea typeface="Tahoma" pitchFamily="34" charset="0"/>
                <a:cs typeface="Tahoma" pitchFamily="34" charset="0"/>
              </a:rPr>
              <a:t>15</a:t>
            </a:r>
            <a:r>
              <a:rPr lang="en-US" sz="2400" dirty="0" smtClean="0">
                <a:solidFill>
                  <a:srgbClr val="002060"/>
                </a:solidFill>
                <a:latin typeface="Tahoma" pitchFamily="34" charset="0"/>
                <a:ea typeface="Tahoma" pitchFamily="34" charset="0"/>
                <a:cs typeface="Tahoma" pitchFamily="34" charset="0"/>
              </a:rPr>
              <a:t> For it is God's will that by doing good you should silence the ignorant talk of foolish men. </a:t>
            </a:r>
          </a:p>
          <a:p>
            <a:endParaRPr lang="en-US" sz="2400" dirty="0" smtClean="0">
              <a:solidFill>
                <a:srgbClr val="002060"/>
              </a:solidFill>
              <a:latin typeface="Tahoma" pitchFamily="34" charset="0"/>
              <a:ea typeface="Tahoma" pitchFamily="34" charset="0"/>
              <a:cs typeface="Tahoma" pitchFamily="34" charset="0"/>
            </a:endParaRPr>
          </a:p>
          <a:p>
            <a:r>
              <a:rPr lang="en-US" sz="2400" dirty="0" smtClean="0">
                <a:solidFill>
                  <a:srgbClr val="002060"/>
                </a:solidFill>
                <a:latin typeface="Tahoma" pitchFamily="34" charset="0"/>
                <a:ea typeface="Tahoma" pitchFamily="34" charset="0"/>
                <a:cs typeface="Tahoma" pitchFamily="34" charset="0"/>
              </a:rPr>
              <a:t>….</a:t>
            </a:r>
            <a:r>
              <a:rPr lang="en-US" sz="2400" baseline="30000" dirty="0" smtClean="0">
                <a:solidFill>
                  <a:srgbClr val="002060"/>
                </a:solidFill>
                <a:latin typeface="Tahoma" pitchFamily="34" charset="0"/>
                <a:ea typeface="Tahoma" pitchFamily="34" charset="0"/>
                <a:cs typeface="Tahoma" pitchFamily="34" charset="0"/>
              </a:rPr>
              <a:t>18</a:t>
            </a:r>
            <a:r>
              <a:rPr lang="en-US" sz="2400" dirty="0" smtClean="0">
                <a:solidFill>
                  <a:srgbClr val="002060"/>
                </a:solidFill>
                <a:latin typeface="Tahoma" pitchFamily="34" charset="0"/>
                <a:ea typeface="Tahoma" pitchFamily="34" charset="0"/>
                <a:cs typeface="Tahoma" pitchFamily="34" charset="0"/>
              </a:rPr>
              <a:t> Slaves, </a:t>
            </a:r>
            <a:r>
              <a:rPr lang="en-US" sz="2400" dirty="0" smtClean="0">
                <a:solidFill>
                  <a:srgbClr val="FF0000"/>
                </a:solidFill>
                <a:latin typeface="Tahoma" pitchFamily="34" charset="0"/>
                <a:ea typeface="Tahoma" pitchFamily="34" charset="0"/>
                <a:cs typeface="Tahoma" pitchFamily="34" charset="0"/>
              </a:rPr>
              <a:t>submit</a:t>
            </a:r>
            <a:r>
              <a:rPr lang="en-US" sz="2400" dirty="0" smtClean="0">
                <a:solidFill>
                  <a:srgbClr val="002060"/>
                </a:solidFill>
                <a:latin typeface="Tahoma" pitchFamily="34" charset="0"/>
                <a:ea typeface="Tahoma" pitchFamily="34" charset="0"/>
                <a:cs typeface="Tahoma" pitchFamily="34" charset="0"/>
              </a:rPr>
              <a:t> yourselves to your masters with all respect, not only to those who are good and considerate, but also to those who are harsh. </a:t>
            </a:r>
            <a:r>
              <a:rPr lang="en-US" sz="2400" baseline="30000" dirty="0" smtClean="0">
                <a:solidFill>
                  <a:srgbClr val="002060"/>
                </a:solidFill>
                <a:latin typeface="Tahoma" pitchFamily="34" charset="0"/>
                <a:ea typeface="Tahoma" pitchFamily="34" charset="0"/>
                <a:cs typeface="Tahoma" pitchFamily="34" charset="0"/>
              </a:rPr>
              <a:t>19</a:t>
            </a:r>
            <a:r>
              <a:rPr lang="en-US" sz="2400" dirty="0" smtClean="0">
                <a:solidFill>
                  <a:srgbClr val="002060"/>
                </a:solidFill>
                <a:latin typeface="Tahoma" pitchFamily="34" charset="0"/>
                <a:ea typeface="Tahoma" pitchFamily="34" charset="0"/>
                <a:cs typeface="Tahoma" pitchFamily="34" charset="0"/>
              </a:rPr>
              <a:t> For it is commendable if a man bears up under the pain of unjust suffering because he is conscious of God. </a:t>
            </a:r>
            <a:r>
              <a:rPr lang="en-US" sz="2400" baseline="30000" dirty="0" smtClean="0">
                <a:solidFill>
                  <a:srgbClr val="002060"/>
                </a:solidFill>
                <a:latin typeface="Tahoma" pitchFamily="34" charset="0"/>
                <a:ea typeface="Tahoma" pitchFamily="34" charset="0"/>
                <a:cs typeface="Tahoma" pitchFamily="34" charset="0"/>
              </a:rPr>
              <a:t>20</a:t>
            </a:r>
            <a:r>
              <a:rPr lang="en-US" sz="2400" dirty="0" smtClean="0">
                <a:solidFill>
                  <a:srgbClr val="002060"/>
                </a:solidFill>
                <a:latin typeface="Tahoma" pitchFamily="34" charset="0"/>
                <a:ea typeface="Tahoma" pitchFamily="34" charset="0"/>
                <a:cs typeface="Tahoma" pitchFamily="34" charset="0"/>
              </a:rPr>
              <a:t> But how is it to your </a:t>
            </a:r>
            <a:endParaRPr lang="en-US" sz="2400" dirty="0" smtClean="0">
              <a:solidFill>
                <a:srgbClr val="002060"/>
              </a:solidFill>
              <a:latin typeface="Tahoma" pitchFamily="34" charset="0"/>
              <a:ea typeface="Tahoma" pitchFamily="34" charset="0"/>
              <a:cs typeface="Tahoma" pitchFamily="34" charset="0"/>
            </a:endParaRPr>
          </a:p>
          <a:p>
            <a:r>
              <a:rPr lang="en-US" sz="2400" dirty="0" smtClean="0">
                <a:solidFill>
                  <a:srgbClr val="002060"/>
                </a:solidFill>
                <a:latin typeface="Tahoma" pitchFamily="34" charset="0"/>
                <a:ea typeface="Tahoma" pitchFamily="34" charset="0"/>
                <a:cs typeface="Tahoma" pitchFamily="34" charset="0"/>
              </a:rPr>
              <a:t>credit </a:t>
            </a:r>
            <a:r>
              <a:rPr lang="en-US" sz="2400" dirty="0" smtClean="0">
                <a:solidFill>
                  <a:srgbClr val="002060"/>
                </a:solidFill>
                <a:latin typeface="Tahoma" pitchFamily="34" charset="0"/>
                <a:ea typeface="Tahoma" pitchFamily="34" charset="0"/>
                <a:cs typeface="Tahoma" pitchFamily="34" charset="0"/>
              </a:rPr>
              <a:t>if you receive a beating for doing wrong </a:t>
            </a:r>
            <a:endParaRPr lang="en-US" sz="2400" dirty="0" smtClean="0">
              <a:solidFill>
                <a:srgbClr val="002060"/>
              </a:solidFill>
              <a:latin typeface="Tahoma" pitchFamily="34" charset="0"/>
              <a:ea typeface="Tahoma" pitchFamily="34" charset="0"/>
              <a:cs typeface="Tahoma" pitchFamily="34" charset="0"/>
            </a:endParaRPr>
          </a:p>
          <a:p>
            <a:r>
              <a:rPr lang="en-US" sz="2400" dirty="0" smtClean="0">
                <a:solidFill>
                  <a:srgbClr val="002060"/>
                </a:solidFill>
                <a:latin typeface="Tahoma" pitchFamily="34" charset="0"/>
                <a:ea typeface="Tahoma" pitchFamily="34" charset="0"/>
                <a:cs typeface="Tahoma" pitchFamily="34" charset="0"/>
              </a:rPr>
              <a:t>and </a:t>
            </a:r>
            <a:r>
              <a:rPr lang="en-US" sz="2400" dirty="0" smtClean="0">
                <a:solidFill>
                  <a:srgbClr val="002060"/>
                </a:solidFill>
                <a:latin typeface="Tahoma" pitchFamily="34" charset="0"/>
                <a:ea typeface="Tahoma" pitchFamily="34" charset="0"/>
                <a:cs typeface="Tahoma" pitchFamily="34" charset="0"/>
              </a:rPr>
              <a:t>endure it? But if you suffer for doing good </a:t>
            </a:r>
            <a:endParaRPr lang="en-US" sz="2400" dirty="0" smtClean="0">
              <a:solidFill>
                <a:srgbClr val="002060"/>
              </a:solidFill>
              <a:latin typeface="Tahoma" pitchFamily="34" charset="0"/>
              <a:ea typeface="Tahoma" pitchFamily="34" charset="0"/>
              <a:cs typeface="Tahoma" pitchFamily="34" charset="0"/>
            </a:endParaRPr>
          </a:p>
          <a:p>
            <a:r>
              <a:rPr lang="en-US" sz="2400" dirty="0" smtClean="0">
                <a:solidFill>
                  <a:srgbClr val="002060"/>
                </a:solidFill>
                <a:latin typeface="Tahoma" pitchFamily="34" charset="0"/>
                <a:ea typeface="Tahoma" pitchFamily="34" charset="0"/>
                <a:cs typeface="Tahoma" pitchFamily="34" charset="0"/>
              </a:rPr>
              <a:t>and </a:t>
            </a:r>
            <a:r>
              <a:rPr lang="en-US" sz="2400" dirty="0" smtClean="0">
                <a:solidFill>
                  <a:srgbClr val="002060"/>
                </a:solidFill>
                <a:latin typeface="Tahoma" pitchFamily="34" charset="0"/>
                <a:ea typeface="Tahoma" pitchFamily="34" charset="0"/>
                <a:cs typeface="Tahoma" pitchFamily="34" charset="0"/>
              </a:rPr>
              <a:t>you endure it, this is commendable before </a:t>
            </a:r>
            <a:endParaRPr lang="en-US" sz="2400" dirty="0" smtClean="0">
              <a:solidFill>
                <a:srgbClr val="002060"/>
              </a:solidFill>
              <a:latin typeface="Tahoma" pitchFamily="34" charset="0"/>
              <a:ea typeface="Tahoma" pitchFamily="34" charset="0"/>
              <a:cs typeface="Tahoma" pitchFamily="34" charset="0"/>
            </a:endParaRPr>
          </a:p>
          <a:p>
            <a:r>
              <a:rPr lang="en-US" sz="2400" dirty="0" smtClean="0">
                <a:solidFill>
                  <a:srgbClr val="002060"/>
                </a:solidFill>
                <a:latin typeface="Tahoma" pitchFamily="34" charset="0"/>
                <a:ea typeface="Tahoma" pitchFamily="34" charset="0"/>
                <a:cs typeface="Tahoma" pitchFamily="34" charset="0"/>
              </a:rPr>
              <a:t>God.</a:t>
            </a:r>
            <a:endParaRPr lang="en-US" sz="2400" dirty="0">
              <a:solidFill>
                <a:srgbClr val="002060"/>
              </a:solidFill>
              <a:latin typeface="Tahoma" pitchFamily="34" charset="0"/>
              <a:ea typeface="Tahoma" pitchFamily="34" charset="0"/>
              <a:cs typeface="Tahoma" pitchFamily="34" charset="0"/>
            </a:endParaRPr>
          </a:p>
        </p:txBody>
      </p:sp>
      <p:sp>
        <p:nvSpPr>
          <p:cNvPr id="4" name="TextBox 3"/>
          <p:cNvSpPr txBox="1"/>
          <p:nvPr/>
        </p:nvSpPr>
        <p:spPr>
          <a:xfrm>
            <a:off x="304800" y="0"/>
            <a:ext cx="66294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A. What the Bible Says</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257800"/>
            <a:ext cx="1989254" cy="1447800"/>
          </a:xfrm>
          <a:prstGeom prst="rect">
            <a:avLst/>
          </a:prstGeom>
          <a:noFill/>
        </p:spPr>
      </p:pic>
      <p:sp>
        <p:nvSpPr>
          <p:cNvPr id="3" name="Rectangle 2"/>
          <p:cNvSpPr/>
          <p:nvPr/>
        </p:nvSpPr>
        <p:spPr>
          <a:xfrm>
            <a:off x="228600" y="58847"/>
            <a:ext cx="8458200" cy="3693319"/>
          </a:xfrm>
          <a:prstGeom prst="rect">
            <a:avLst/>
          </a:prstGeom>
        </p:spPr>
        <p:txBody>
          <a:bodyPr wrap="square">
            <a:spAutoFit/>
          </a:bodyPr>
          <a:lstStyle/>
          <a:p>
            <a:r>
              <a:rPr lang="en-US" sz="2600" dirty="0" smtClean="0">
                <a:solidFill>
                  <a:srgbClr val="002060"/>
                </a:solidFill>
                <a:latin typeface="Tahoma" pitchFamily="34" charset="0"/>
                <a:ea typeface="Tahoma" pitchFamily="34" charset="0"/>
                <a:cs typeface="Tahoma" pitchFamily="34" charset="0"/>
              </a:rPr>
              <a:t>1 Peter2:</a:t>
            </a:r>
            <a:r>
              <a:rPr lang="en-US" sz="2600" baseline="30000" dirty="0" smtClean="0">
                <a:solidFill>
                  <a:srgbClr val="002060"/>
                </a:solidFill>
                <a:latin typeface="Tahoma" pitchFamily="34" charset="0"/>
                <a:ea typeface="Tahoma" pitchFamily="34" charset="0"/>
                <a:cs typeface="Tahoma" pitchFamily="34" charset="0"/>
              </a:rPr>
              <a:t>21</a:t>
            </a:r>
            <a:r>
              <a:rPr lang="en-US" sz="2600" dirty="0" smtClean="0">
                <a:solidFill>
                  <a:srgbClr val="002060"/>
                </a:solidFill>
                <a:latin typeface="Tahoma" pitchFamily="34" charset="0"/>
                <a:ea typeface="Tahoma" pitchFamily="34" charset="0"/>
                <a:cs typeface="Tahoma" pitchFamily="34" charset="0"/>
              </a:rPr>
              <a:t> To this you were called, because Christ suffered for you, leaving you an example, that you should follow in his steps. </a:t>
            </a:r>
          </a:p>
          <a:p>
            <a:endParaRPr lang="en-US" sz="2600" dirty="0" smtClean="0">
              <a:solidFill>
                <a:srgbClr val="002060"/>
              </a:solidFill>
              <a:latin typeface="Tahoma" pitchFamily="34" charset="0"/>
              <a:ea typeface="Tahoma" pitchFamily="34" charset="0"/>
              <a:cs typeface="Tahoma" pitchFamily="34" charset="0"/>
            </a:endParaRPr>
          </a:p>
          <a:p>
            <a:r>
              <a:rPr lang="en-US" sz="2600" baseline="30000" dirty="0" smtClean="0">
                <a:solidFill>
                  <a:srgbClr val="002060"/>
                </a:solidFill>
                <a:latin typeface="Tahoma" pitchFamily="34" charset="0"/>
                <a:ea typeface="Tahoma" pitchFamily="34" charset="0"/>
                <a:cs typeface="Tahoma" pitchFamily="34" charset="0"/>
              </a:rPr>
              <a:t>22</a:t>
            </a:r>
            <a:r>
              <a:rPr lang="en-US" sz="2600" dirty="0" smtClean="0">
                <a:solidFill>
                  <a:srgbClr val="002060"/>
                </a:solidFill>
                <a:latin typeface="Tahoma" pitchFamily="34" charset="0"/>
                <a:ea typeface="Tahoma" pitchFamily="34" charset="0"/>
                <a:cs typeface="Tahoma" pitchFamily="34" charset="0"/>
              </a:rPr>
              <a:t> "He committed no sin,</a:t>
            </a:r>
          </a:p>
          <a:p>
            <a:r>
              <a:rPr lang="en-US" sz="2600" dirty="0" smtClean="0">
                <a:solidFill>
                  <a:srgbClr val="002060"/>
                </a:solidFill>
                <a:latin typeface="Tahoma" pitchFamily="34" charset="0"/>
                <a:ea typeface="Tahoma" pitchFamily="34" charset="0"/>
                <a:cs typeface="Tahoma" pitchFamily="34" charset="0"/>
              </a:rPr>
              <a:t>and no deceit was found in his mouth."  </a:t>
            </a:r>
          </a:p>
          <a:p>
            <a:r>
              <a:rPr lang="en-US" sz="2600" baseline="30000" dirty="0" smtClean="0">
                <a:solidFill>
                  <a:srgbClr val="002060"/>
                </a:solidFill>
                <a:latin typeface="Tahoma" pitchFamily="34" charset="0"/>
                <a:ea typeface="Tahoma" pitchFamily="34" charset="0"/>
                <a:cs typeface="Tahoma" pitchFamily="34" charset="0"/>
              </a:rPr>
              <a:t>23</a:t>
            </a:r>
            <a:r>
              <a:rPr lang="en-US" sz="2600" dirty="0" smtClean="0">
                <a:solidFill>
                  <a:srgbClr val="002060"/>
                </a:solidFill>
                <a:latin typeface="Tahoma" pitchFamily="34" charset="0"/>
                <a:ea typeface="Tahoma" pitchFamily="34" charset="0"/>
                <a:cs typeface="Tahoma" pitchFamily="34" charset="0"/>
              </a:rPr>
              <a:t> When they hurled their insults at him, </a:t>
            </a:r>
            <a:r>
              <a:rPr lang="en-US" sz="2600" dirty="0" smtClean="0">
                <a:solidFill>
                  <a:srgbClr val="FF0000"/>
                </a:solidFill>
                <a:latin typeface="Tahoma" pitchFamily="34" charset="0"/>
                <a:ea typeface="Tahoma" pitchFamily="34" charset="0"/>
                <a:cs typeface="Tahoma" pitchFamily="34" charset="0"/>
              </a:rPr>
              <a:t>he did not retaliate</a:t>
            </a:r>
            <a:r>
              <a:rPr lang="en-US" sz="2600" dirty="0" smtClean="0">
                <a:solidFill>
                  <a:srgbClr val="002060"/>
                </a:solidFill>
                <a:latin typeface="Tahoma" pitchFamily="34" charset="0"/>
                <a:ea typeface="Tahoma" pitchFamily="34" charset="0"/>
                <a:cs typeface="Tahoma" pitchFamily="34" charset="0"/>
              </a:rPr>
              <a:t>; when he suffered, </a:t>
            </a:r>
            <a:r>
              <a:rPr lang="en-US" sz="2600" dirty="0" smtClean="0">
                <a:solidFill>
                  <a:srgbClr val="FF0000"/>
                </a:solidFill>
                <a:latin typeface="Tahoma" pitchFamily="34" charset="0"/>
                <a:ea typeface="Tahoma" pitchFamily="34" charset="0"/>
                <a:cs typeface="Tahoma" pitchFamily="34" charset="0"/>
              </a:rPr>
              <a:t>he made no threats</a:t>
            </a:r>
            <a:r>
              <a:rPr lang="en-US" sz="2600" dirty="0" smtClean="0">
                <a:solidFill>
                  <a:srgbClr val="002060"/>
                </a:solidFill>
                <a:latin typeface="Tahoma" pitchFamily="34" charset="0"/>
                <a:ea typeface="Tahoma" pitchFamily="34" charset="0"/>
                <a:cs typeface="Tahoma" pitchFamily="34" charset="0"/>
              </a:rPr>
              <a:t>. Instead</a:t>
            </a:r>
            <a:r>
              <a:rPr lang="en-US" sz="2600" dirty="0" smtClean="0">
                <a:solidFill>
                  <a:srgbClr val="FF0000"/>
                </a:solidFill>
                <a:latin typeface="Tahoma" pitchFamily="34" charset="0"/>
                <a:ea typeface="Tahoma" pitchFamily="34" charset="0"/>
                <a:cs typeface="Tahoma" pitchFamily="34" charset="0"/>
              </a:rPr>
              <a:t>, he entrusted himself to him who judges justly</a:t>
            </a:r>
            <a:r>
              <a:rPr lang="en-US" sz="2600" dirty="0" smtClean="0">
                <a:solidFill>
                  <a:srgbClr val="002060"/>
                </a:solidFill>
                <a:latin typeface="Tahoma" pitchFamily="34" charset="0"/>
                <a:ea typeface="Tahoma" pitchFamily="34" charset="0"/>
                <a:cs typeface="Tahoma" pitchFamily="34" charset="0"/>
              </a:rPr>
              <a:t>. </a:t>
            </a:r>
          </a:p>
        </p:txBody>
      </p:sp>
      <p:sp>
        <p:nvSpPr>
          <p:cNvPr id="4" name="Rectangle 3"/>
          <p:cNvSpPr/>
          <p:nvPr/>
        </p:nvSpPr>
        <p:spPr>
          <a:xfrm>
            <a:off x="228600" y="4038600"/>
            <a:ext cx="8610600" cy="1692771"/>
          </a:xfrm>
          <a:prstGeom prst="rect">
            <a:avLst/>
          </a:prstGeom>
        </p:spPr>
        <p:txBody>
          <a:bodyPr wrap="square">
            <a:spAutoFit/>
          </a:bodyPr>
          <a:lstStyle/>
          <a:p>
            <a:r>
              <a:rPr lang="en-US" sz="2600" dirty="0" smtClean="0">
                <a:solidFill>
                  <a:srgbClr val="002060"/>
                </a:solidFill>
                <a:latin typeface="Tahoma" pitchFamily="34" charset="0"/>
                <a:ea typeface="Tahoma" pitchFamily="34" charset="0"/>
                <a:cs typeface="Tahoma" pitchFamily="34" charset="0"/>
              </a:rPr>
              <a:t>Heb 5:</a:t>
            </a:r>
            <a:r>
              <a:rPr lang="en-US" sz="2600" baseline="30000" dirty="0" smtClean="0">
                <a:solidFill>
                  <a:srgbClr val="002060"/>
                </a:solidFill>
                <a:latin typeface="Tahoma" pitchFamily="34" charset="0"/>
                <a:ea typeface="Tahoma" pitchFamily="34" charset="0"/>
                <a:cs typeface="Tahoma" pitchFamily="34" charset="0"/>
              </a:rPr>
              <a:t>7</a:t>
            </a:r>
            <a:r>
              <a:rPr lang="en-US" sz="2600" dirty="0" smtClean="0">
                <a:solidFill>
                  <a:srgbClr val="002060"/>
                </a:solidFill>
                <a:latin typeface="Tahoma" pitchFamily="34" charset="0"/>
                <a:ea typeface="Tahoma" pitchFamily="34" charset="0"/>
                <a:cs typeface="Tahoma" pitchFamily="34" charset="0"/>
              </a:rPr>
              <a:t> During the days of Jesus' life on earth, he offered up prayers and petitions with loud cries and tears to the one who could save him from death, and he was heard because of his </a:t>
            </a:r>
            <a:r>
              <a:rPr lang="en-US" sz="2600" dirty="0" smtClean="0">
                <a:solidFill>
                  <a:srgbClr val="FF0000"/>
                </a:solidFill>
                <a:latin typeface="Tahoma" pitchFamily="34" charset="0"/>
                <a:ea typeface="Tahoma" pitchFamily="34" charset="0"/>
                <a:cs typeface="Tahoma" pitchFamily="34" charset="0"/>
              </a:rPr>
              <a:t>reverent submission</a:t>
            </a:r>
            <a:r>
              <a:rPr lang="en-US" sz="2600" dirty="0" smtClean="0">
                <a:solidFill>
                  <a:srgbClr val="002060"/>
                </a:solidFill>
                <a:latin typeface="Tahoma" pitchFamily="34" charset="0"/>
                <a:ea typeface="Tahoma" pitchFamily="34" charset="0"/>
                <a:cs typeface="Tahoma" pitchFamily="34" charset="0"/>
              </a:rPr>
              <a:t>.</a:t>
            </a:r>
            <a:endParaRPr lang="en-US" sz="26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4893647"/>
          </a:xfrm>
          <a:prstGeom prst="rect">
            <a:avLst/>
          </a:prstGeom>
        </p:spPr>
        <p:txBody>
          <a:bodyPr wrap="square">
            <a:spAutoFit/>
          </a:bodyPr>
          <a:lstStyle/>
          <a:p>
            <a:r>
              <a:rPr lang="en-US" sz="2600" dirty="0" smtClean="0">
                <a:solidFill>
                  <a:srgbClr val="002060"/>
                </a:solidFill>
                <a:latin typeface="Tahoma" pitchFamily="34" charset="0"/>
                <a:ea typeface="Tahoma" pitchFamily="34" charset="0"/>
                <a:cs typeface="Tahoma" pitchFamily="34" charset="0"/>
              </a:rPr>
              <a:t>Phil 2:</a:t>
            </a:r>
            <a:r>
              <a:rPr lang="en-US" sz="2600" baseline="30000" dirty="0" smtClean="0">
                <a:solidFill>
                  <a:srgbClr val="002060"/>
                </a:solidFill>
                <a:latin typeface="Tahoma" pitchFamily="34" charset="0"/>
                <a:ea typeface="Tahoma" pitchFamily="34" charset="0"/>
                <a:cs typeface="Tahoma" pitchFamily="34" charset="0"/>
              </a:rPr>
              <a:t>5</a:t>
            </a:r>
            <a:r>
              <a:rPr lang="en-US" sz="2600" dirty="0" smtClean="0">
                <a:solidFill>
                  <a:srgbClr val="002060"/>
                </a:solidFill>
                <a:latin typeface="Tahoma" pitchFamily="34" charset="0"/>
                <a:ea typeface="Tahoma" pitchFamily="34" charset="0"/>
                <a:cs typeface="Tahoma" pitchFamily="34" charset="0"/>
              </a:rPr>
              <a:t> Your attitude should be the same as that of Christ Jesus: </a:t>
            </a:r>
          </a:p>
          <a:p>
            <a:endParaRPr lang="en-US" sz="2600" dirty="0" smtClean="0">
              <a:solidFill>
                <a:srgbClr val="002060"/>
              </a:solidFill>
              <a:latin typeface="Tahoma" pitchFamily="34" charset="0"/>
              <a:ea typeface="Tahoma" pitchFamily="34" charset="0"/>
              <a:cs typeface="Tahoma" pitchFamily="34" charset="0"/>
            </a:endParaRPr>
          </a:p>
          <a:p>
            <a:r>
              <a:rPr lang="en-US" sz="2600" baseline="30000" dirty="0" smtClean="0">
                <a:solidFill>
                  <a:srgbClr val="002060"/>
                </a:solidFill>
                <a:latin typeface="Tahoma" pitchFamily="34" charset="0"/>
                <a:ea typeface="Tahoma" pitchFamily="34" charset="0"/>
                <a:cs typeface="Tahoma" pitchFamily="34" charset="0"/>
              </a:rPr>
              <a:t>6</a:t>
            </a:r>
            <a:r>
              <a:rPr lang="en-US" sz="2600" dirty="0" smtClean="0">
                <a:solidFill>
                  <a:srgbClr val="002060"/>
                </a:solidFill>
                <a:latin typeface="Tahoma" pitchFamily="34" charset="0"/>
                <a:ea typeface="Tahoma" pitchFamily="34" charset="0"/>
                <a:cs typeface="Tahoma" pitchFamily="34" charset="0"/>
              </a:rPr>
              <a:t> Who, being in very nature God,</a:t>
            </a:r>
          </a:p>
          <a:p>
            <a:r>
              <a:rPr lang="en-US" sz="2600" dirty="0" smtClean="0">
                <a:solidFill>
                  <a:srgbClr val="002060"/>
                </a:solidFill>
                <a:latin typeface="Tahoma" pitchFamily="34" charset="0"/>
                <a:ea typeface="Tahoma" pitchFamily="34" charset="0"/>
                <a:cs typeface="Tahoma" pitchFamily="34" charset="0"/>
              </a:rPr>
              <a:t>did not consider equality with God something to be grasped, </a:t>
            </a:r>
          </a:p>
          <a:p>
            <a:r>
              <a:rPr lang="en-US" sz="2600" baseline="30000" dirty="0" smtClean="0">
                <a:solidFill>
                  <a:srgbClr val="002060"/>
                </a:solidFill>
                <a:latin typeface="Tahoma" pitchFamily="34" charset="0"/>
                <a:ea typeface="Tahoma" pitchFamily="34" charset="0"/>
                <a:cs typeface="Tahoma" pitchFamily="34" charset="0"/>
              </a:rPr>
              <a:t>7</a:t>
            </a:r>
            <a:r>
              <a:rPr lang="en-US" sz="2600" dirty="0" smtClean="0">
                <a:solidFill>
                  <a:srgbClr val="002060"/>
                </a:solidFill>
                <a:latin typeface="Tahoma" pitchFamily="34" charset="0"/>
                <a:ea typeface="Tahoma" pitchFamily="34" charset="0"/>
                <a:cs typeface="Tahoma" pitchFamily="34" charset="0"/>
              </a:rPr>
              <a:t> but made himself nothing,</a:t>
            </a:r>
          </a:p>
          <a:p>
            <a:r>
              <a:rPr lang="en-US" sz="2600" dirty="0" smtClean="0">
                <a:solidFill>
                  <a:srgbClr val="002060"/>
                </a:solidFill>
                <a:latin typeface="Tahoma" pitchFamily="34" charset="0"/>
                <a:ea typeface="Tahoma" pitchFamily="34" charset="0"/>
                <a:cs typeface="Tahoma" pitchFamily="34" charset="0"/>
              </a:rPr>
              <a:t>taking the very nature of a servant, </a:t>
            </a:r>
          </a:p>
          <a:p>
            <a:r>
              <a:rPr lang="en-US" sz="2600" baseline="30000" dirty="0" smtClean="0">
                <a:solidFill>
                  <a:srgbClr val="002060"/>
                </a:solidFill>
                <a:latin typeface="Tahoma" pitchFamily="34" charset="0"/>
                <a:ea typeface="Tahoma" pitchFamily="34" charset="0"/>
                <a:cs typeface="Tahoma" pitchFamily="34" charset="0"/>
              </a:rPr>
              <a:t>8</a:t>
            </a:r>
            <a:r>
              <a:rPr lang="en-US" sz="2600" dirty="0" smtClean="0">
                <a:solidFill>
                  <a:srgbClr val="002060"/>
                </a:solidFill>
                <a:latin typeface="Tahoma" pitchFamily="34" charset="0"/>
                <a:ea typeface="Tahoma" pitchFamily="34" charset="0"/>
                <a:cs typeface="Tahoma" pitchFamily="34" charset="0"/>
              </a:rPr>
              <a:t> And being found in appearance as a man,</a:t>
            </a:r>
          </a:p>
          <a:p>
            <a:r>
              <a:rPr lang="en-US" sz="2600" dirty="0" smtClean="0">
                <a:solidFill>
                  <a:srgbClr val="FF0000"/>
                </a:solidFill>
                <a:latin typeface="Tahoma" pitchFamily="34" charset="0"/>
                <a:ea typeface="Tahoma" pitchFamily="34" charset="0"/>
                <a:cs typeface="Tahoma" pitchFamily="34" charset="0"/>
              </a:rPr>
              <a:t>he humbled himself</a:t>
            </a:r>
          </a:p>
          <a:p>
            <a:r>
              <a:rPr lang="en-US" sz="2600" dirty="0" smtClean="0">
                <a:solidFill>
                  <a:srgbClr val="002060"/>
                </a:solidFill>
                <a:latin typeface="Tahoma" pitchFamily="34" charset="0"/>
                <a:ea typeface="Tahoma" pitchFamily="34" charset="0"/>
                <a:cs typeface="Tahoma" pitchFamily="34" charset="0"/>
              </a:rPr>
              <a:t>and </a:t>
            </a:r>
            <a:r>
              <a:rPr lang="en-US" sz="2600" dirty="0" smtClean="0">
                <a:solidFill>
                  <a:srgbClr val="FF0000"/>
                </a:solidFill>
                <a:latin typeface="Tahoma" pitchFamily="34" charset="0"/>
                <a:ea typeface="Tahoma" pitchFamily="34" charset="0"/>
                <a:cs typeface="Tahoma" pitchFamily="34" charset="0"/>
              </a:rPr>
              <a:t>became obedient </a:t>
            </a:r>
            <a:r>
              <a:rPr lang="en-US" sz="2600" dirty="0" smtClean="0">
                <a:solidFill>
                  <a:srgbClr val="002060"/>
                </a:solidFill>
                <a:latin typeface="Tahoma" pitchFamily="34" charset="0"/>
                <a:ea typeface="Tahoma" pitchFamily="34" charset="0"/>
                <a:cs typeface="Tahoma" pitchFamily="34" charset="0"/>
              </a:rPr>
              <a:t>to death — </a:t>
            </a:r>
          </a:p>
          <a:p>
            <a:r>
              <a:rPr lang="en-US" sz="2600" dirty="0" smtClean="0">
                <a:solidFill>
                  <a:srgbClr val="002060"/>
                </a:solidFill>
                <a:latin typeface="Tahoma" pitchFamily="34" charset="0"/>
                <a:ea typeface="Tahoma" pitchFamily="34" charset="0"/>
                <a:cs typeface="Tahoma" pitchFamily="34" charset="0"/>
              </a:rPr>
              <a:t>even death on a cross! </a:t>
            </a:r>
          </a:p>
        </p:txBody>
      </p:sp>
      <p:pic>
        <p:nvPicPr>
          <p:cNvPr id="4"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181600"/>
            <a:ext cx="1989254" cy="14478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181600"/>
            <a:ext cx="1989254" cy="1447800"/>
          </a:xfrm>
          <a:prstGeom prst="rect">
            <a:avLst/>
          </a:prstGeom>
          <a:noFill/>
        </p:spPr>
      </p:pic>
      <p:sp>
        <p:nvSpPr>
          <p:cNvPr id="3" name="Rectangle 2"/>
          <p:cNvSpPr/>
          <p:nvPr/>
        </p:nvSpPr>
        <p:spPr>
          <a:xfrm>
            <a:off x="457200" y="0"/>
            <a:ext cx="8686800" cy="2092881"/>
          </a:xfrm>
          <a:prstGeom prst="rect">
            <a:avLst/>
          </a:prstGeom>
        </p:spPr>
        <p:txBody>
          <a:bodyPr wrap="square">
            <a:spAutoFit/>
          </a:bodyPr>
          <a:lstStyle/>
          <a:p>
            <a:r>
              <a:rPr lang="en-US" sz="2600" dirty="0" smtClean="0">
                <a:solidFill>
                  <a:srgbClr val="002060"/>
                </a:solidFill>
                <a:latin typeface="Tahoma" pitchFamily="34" charset="0"/>
                <a:ea typeface="Tahoma" pitchFamily="34" charset="0"/>
                <a:cs typeface="Tahoma" pitchFamily="34" charset="0"/>
              </a:rPr>
              <a:t>1 Peter 3:</a:t>
            </a:r>
            <a:r>
              <a:rPr lang="en-US" sz="2600" baseline="30000" dirty="0" smtClean="0">
                <a:solidFill>
                  <a:srgbClr val="002060"/>
                </a:solidFill>
                <a:latin typeface="Tahoma" pitchFamily="34" charset="0"/>
                <a:ea typeface="Tahoma" pitchFamily="34" charset="0"/>
                <a:cs typeface="Tahoma" pitchFamily="34" charset="0"/>
              </a:rPr>
              <a:t>1</a:t>
            </a:r>
            <a:r>
              <a:rPr lang="en-US" sz="2600" dirty="0" smtClean="0">
                <a:solidFill>
                  <a:srgbClr val="002060"/>
                </a:solidFill>
                <a:latin typeface="Tahoma" pitchFamily="34" charset="0"/>
                <a:ea typeface="Tahoma" pitchFamily="34" charset="0"/>
                <a:cs typeface="Tahoma" pitchFamily="34" charset="0"/>
              </a:rPr>
              <a:t> Wives, in the same way </a:t>
            </a:r>
            <a:r>
              <a:rPr lang="en-US" sz="2600" dirty="0" smtClean="0">
                <a:solidFill>
                  <a:srgbClr val="FF0000"/>
                </a:solidFill>
                <a:latin typeface="Tahoma" pitchFamily="34" charset="0"/>
                <a:ea typeface="Tahoma" pitchFamily="34" charset="0"/>
                <a:cs typeface="Tahoma" pitchFamily="34" charset="0"/>
              </a:rPr>
              <a:t>be submissive </a:t>
            </a:r>
            <a:r>
              <a:rPr lang="en-US" sz="2600" dirty="0" smtClean="0">
                <a:solidFill>
                  <a:srgbClr val="002060"/>
                </a:solidFill>
                <a:latin typeface="Tahoma" pitchFamily="34" charset="0"/>
                <a:ea typeface="Tahoma" pitchFamily="34" charset="0"/>
                <a:cs typeface="Tahoma" pitchFamily="34" charset="0"/>
              </a:rPr>
              <a:t>to your husbands so that, if any of them do not believe the word, they may be won over without words by the behavior of their wives, </a:t>
            </a:r>
            <a:r>
              <a:rPr lang="en-US" sz="2600" baseline="30000" dirty="0" smtClean="0">
                <a:solidFill>
                  <a:srgbClr val="002060"/>
                </a:solidFill>
                <a:latin typeface="Tahoma" pitchFamily="34" charset="0"/>
                <a:ea typeface="Tahoma" pitchFamily="34" charset="0"/>
                <a:cs typeface="Tahoma" pitchFamily="34" charset="0"/>
              </a:rPr>
              <a:t>2</a:t>
            </a:r>
            <a:r>
              <a:rPr lang="en-US" sz="2600" dirty="0" smtClean="0">
                <a:solidFill>
                  <a:srgbClr val="002060"/>
                </a:solidFill>
                <a:latin typeface="Tahoma" pitchFamily="34" charset="0"/>
                <a:ea typeface="Tahoma" pitchFamily="34" charset="0"/>
                <a:cs typeface="Tahoma" pitchFamily="34" charset="0"/>
              </a:rPr>
              <a:t> when they see the purity and reverence of your lives. </a:t>
            </a:r>
            <a:endParaRPr lang="en-US" sz="2600" dirty="0"/>
          </a:p>
        </p:txBody>
      </p:sp>
      <p:sp>
        <p:nvSpPr>
          <p:cNvPr id="4" name="Rectangle 3"/>
          <p:cNvSpPr/>
          <p:nvPr/>
        </p:nvSpPr>
        <p:spPr>
          <a:xfrm>
            <a:off x="457200" y="2438400"/>
            <a:ext cx="8229600" cy="2893100"/>
          </a:xfrm>
          <a:prstGeom prst="rect">
            <a:avLst/>
          </a:prstGeom>
        </p:spPr>
        <p:txBody>
          <a:bodyPr wrap="square">
            <a:spAutoFit/>
          </a:bodyPr>
          <a:lstStyle/>
          <a:p>
            <a:r>
              <a:rPr lang="en-US" sz="2600" dirty="0" smtClean="0">
                <a:solidFill>
                  <a:srgbClr val="002060"/>
                </a:solidFill>
                <a:latin typeface="Tahoma" pitchFamily="34" charset="0"/>
                <a:ea typeface="Tahoma" pitchFamily="34" charset="0"/>
                <a:cs typeface="Tahoma" pitchFamily="34" charset="0"/>
              </a:rPr>
              <a:t>Eph 5:</a:t>
            </a:r>
            <a:r>
              <a:rPr lang="en-US" sz="2600" baseline="30000" dirty="0" smtClean="0">
                <a:solidFill>
                  <a:srgbClr val="002060"/>
                </a:solidFill>
                <a:latin typeface="Tahoma" pitchFamily="34" charset="0"/>
                <a:ea typeface="Tahoma" pitchFamily="34" charset="0"/>
                <a:cs typeface="Tahoma" pitchFamily="34" charset="0"/>
              </a:rPr>
              <a:t>21</a:t>
            </a:r>
            <a:r>
              <a:rPr lang="en-US" sz="2600" dirty="0" smtClean="0">
                <a:solidFill>
                  <a:srgbClr val="002060"/>
                </a:solidFill>
                <a:latin typeface="Tahoma" pitchFamily="34" charset="0"/>
                <a:ea typeface="Tahoma" pitchFamily="34" charset="0"/>
                <a:cs typeface="Tahoma" pitchFamily="34" charset="0"/>
              </a:rPr>
              <a:t> </a:t>
            </a:r>
            <a:r>
              <a:rPr lang="en-US" sz="2600" dirty="0" smtClean="0">
                <a:solidFill>
                  <a:srgbClr val="FF0000"/>
                </a:solidFill>
                <a:latin typeface="Tahoma" pitchFamily="34" charset="0"/>
                <a:ea typeface="Tahoma" pitchFamily="34" charset="0"/>
                <a:cs typeface="Tahoma" pitchFamily="34" charset="0"/>
              </a:rPr>
              <a:t>Submit to one another </a:t>
            </a:r>
            <a:r>
              <a:rPr lang="en-US" sz="2600" dirty="0" smtClean="0">
                <a:solidFill>
                  <a:srgbClr val="002060"/>
                </a:solidFill>
                <a:latin typeface="Tahoma" pitchFamily="34" charset="0"/>
                <a:ea typeface="Tahoma" pitchFamily="34" charset="0"/>
                <a:cs typeface="Tahoma" pitchFamily="34" charset="0"/>
              </a:rPr>
              <a:t>out of reverence for Christ. </a:t>
            </a:r>
          </a:p>
          <a:p>
            <a:r>
              <a:rPr lang="en-US" sz="2600" baseline="30000" dirty="0" smtClean="0">
                <a:solidFill>
                  <a:srgbClr val="002060"/>
                </a:solidFill>
                <a:latin typeface="Tahoma" pitchFamily="34" charset="0"/>
                <a:ea typeface="Tahoma" pitchFamily="34" charset="0"/>
                <a:cs typeface="Tahoma" pitchFamily="34" charset="0"/>
              </a:rPr>
              <a:t>22 </a:t>
            </a:r>
            <a:r>
              <a:rPr lang="en-US" sz="2600" dirty="0" smtClean="0">
                <a:solidFill>
                  <a:srgbClr val="FF0000"/>
                </a:solidFill>
                <a:latin typeface="Tahoma" pitchFamily="34" charset="0"/>
                <a:ea typeface="Tahoma" pitchFamily="34" charset="0"/>
                <a:cs typeface="Tahoma" pitchFamily="34" charset="0"/>
              </a:rPr>
              <a:t>Wives, submit to your husbands </a:t>
            </a:r>
            <a:r>
              <a:rPr lang="en-US" sz="2600" dirty="0" smtClean="0">
                <a:solidFill>
                  <a:srgbClr val="002060"/>
                </a:solidFill>
                <a:latin typeface="Tahoma" pitchFamily="34" charset="0"/>
                <a:ea typeface="Tahoma" pitchFamily="34" charset="0"/>
                <a:cs typeface="Tahoma" pitchFamily="34" charset="0"/>
              </a:rPr>
              <a:t>as to the Lord. </a:t>
            </a:r>
            <a:r>
              <a:rPr lang="en-US" sz="2600" baseline="30000" dirty="0" smtClean="0">
                <a:solidFill>
                  <a:srgbClr val="002060"/>
                </a:solidFill>
                <a:latin typeface="Tahoma" pitchFamily="34" charset="0"/>
                <a:ea typeface="Tahoma" pitchFamily="34" charset="0"/>
                <a:cs typeface="Tahoma" pitchFamily="34" charset="0"/>
              </a:rPr>
              <a:t>23</a:t>
            </a:r>
            <a:r>
              <a:rPr lang="en-US" sz="2600" dirty="0" smtClean="0">
                <a:solidFill>
                  <a:srgbClr val="002060"/>
                </a:solidFill>
                <a:latin typeface="Tahoma" pitchFamily="34" charset="0"/>
                <a:ea typeface="Tahoma" pitchFamily="34" charset="0"/>
                <a:cs typeface="Tahoma" pitchFamily="34" charset="0"/>
              </a:rPr>
              <a:t> For the husband is the head of the wife as Christ is the head of the church, his body, of which he is the Savior. 24 Now as </a:t>
            </a:r>
            <a:r>
              <a:rPr lang="en-US" sz="2600" dirty="0" smtClean="0">
                <a:solidFill>
                  <a:srgbClr val="FF0000"/>
                </a:solidFill>
                <a:latin typeface="Tahoma" pitchFamily="34" charset="0"/>
                <a:ea typeface="Tahoma" pitchFamily="34" charset="0"/>
                <a:cs typeface="Tahoma" pitchFamily="34" charset="0"/>
              </a:rPr>
              <a:t>the church submits to Christ</a:t>
            </a:r>
            <a:r>
              <a:rPr lang="en-US" sz="2600" dirty="0" smtClean="0">
                <a:solidFill>
                  <a:srgbClr val="002060"/>
                </a:solidFill>
                <a:latin typeface="Tahoma" pitchFamily="34" charset="0"/>
                <a:ea typeface="Tahoma" pitchFamily="34" charset="0"/>
                <a:cs typeface="Tahoma" pitchFamily="34" charset="0"/>
              </a:rPr>
              <a:t>, so also wives should submit to their husbands in everything. </a:t>
            </a:r>
            <a:endParaRPr lang="en-US" sz="26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181600"/>
            <a:ext cx="1989254" cy="1447800"/>
          </a:xfrm>
          <a:prstGeom prst="rect">
            <a:avLst/>
          </a:prstGeom>
          <a:noFill/>
        </p:spPr>
      </p:pic>
      <p:sp>
        <p:nvSpPr>
          <p:cNvPr id="3" name="Rectangle 2"/>
          <p:cNvSpPr/>
          <p:nvPr/>
        </p:nvSpPr>
        <p:spPr>
          <a:xfrm>
            <a:off x="152400" y="152400"/>
            <a:ext cx="8839200" cy="1815882"/>
          </a:xfrm>
          <a:prstGeom prst="rect">
            <a:avLst/>
          </a:prstGeom>
        </p:spPr>
        <p:txBody>
          <a:bodyPr wrap="square">
            <a:spAutoFit/>
          </a:bodyPr>
          <a:lstStyle/>
          <a:p>
            <a:r>
              <a:rPr lang="en-US" sz="2800" dirty="0" smtClean="0">
                <a:solidFill>
                  <a:srgbClr val="002060"/>
                </a:solidFill>
                <a:latin typeface="Tahoma" pitchFamily="34" charset="0"/>
                <a:ea typeface="Tahoma" pitchFamily="34" charset="0"/>
                <a:cs typeface="Tahoma" pitchFamily="34" charset="0"/>
              </a:rPr>
              <a:t>Heb 12:</a:t>
            </a:r>
            <a:r>
              <a:rPr lang="en-US" sz="2800" baseline="30000" dirty="0" smtClean="0">
                <a:solidFill>
                  <a:srgbClr val="002060"/>
                </a:solidFill>
                <a:latin typeface="Tahoma" pitchFamily="34" charset="0"/>
                <a:ea typeface="Tahoma" pitchFamily="34" charset="0"/>
                <a:cs typeface="Tahoma" pitchFamily="34" charset="0"/>
              </a:rPr>
              <a:t>10 </a:t>
            </a:r>
            <a:r>
              <a:rPr lang="en-US" sz="2800" dirty="0" smtClean="0">
                <a:solidFill>
                  <a:srgbClr val="002060"/>
                </a:solidFill>
                <a:latin typeface="Tahoma" pitchFamily="34" charset="0"/>
                <a:ea typeface="Tahoma" pitchFamily="34" charset="0"/>
                <a:cs typeface="Tahoma" pitchFamily="34" charset="0"/>
              </a:rPr>
              <a:t> We have all had human fathers who disciplined us and we respected them for it. How much more should we </a:t>
            </a:r>
            <a:r>
              <a:rPr lang="en-US" sz="2800" dirty="0" smtClean="0">
                <a:solidFill>
                  <a:srgbClr val="FF0000"/>
                </a:solidFill>
                <a:latin typeface="Tahoma" pitchFamily="34" charset="0"/>
                <a:ea typeface="Tahoma" pitchFamily="34" charset="0"/>
                <a:cs typeface="Tahoma" pitchFamily="34" charset="0"/>
              </a:rPr>
              <a:t>submit to the Father of our spirits </a:t>
            </a:r>
            <a:r>
              <a:rPr lang="en-US" sz="2800" dirty="0" smtClean="0">
                <a:solidFill>
                  <a:srgbClr val="002060"/>
                </a:solidFill>
                <a:latin typeface="Tahoma" pitchFamily="34" charset="0"/>
                <a:ea typeface="Tahoma" pitchFamily="34" charset="0"/>
                <a:cs typeface="Tahoma" pitchFamily="34" charset="0"/>
              </a:rPr>
              <a:t>and live! </a:t>
            </a:r>
            <a:endParaRPr lang="en-US" sz="2800" dirty="0">
              <a:solidFill>
                <a:srgbClr val="002060"/>
              </a:solidFill>
              <a:latin typeface="Tahoma" pitchFamily="34" charset="0"/>
              <a:ea typeface="Tahoma" pitchFamily="34" charset="0"/>
              <a:cs typeface="Tahoma" pitchFamily="34" charset="0"/>
            </a:endParaRPr>
          </a:p>
        </p:txBody>
      </p:sp>
      <p:sp>
        <p:nvSpPr>
          <p:cNvPr id="4" name="Rectangle 3"/>
          <p:cNvSpPr/>
          <p:nvPr/>
        </p:nvSpPr>
        <p:spPr>
          <a:xfrm>
            <a:off x="304800" y="2514600"/>
            <a:ext cx="8610600" cy="2246769"/>
          </a:xfrm>
          <a:prstGeom prst="rect">
            <a:avLst/>
          </a:prstGeom>
        </p:spPr>
        <p:txBody>
          <a:bodyPr wrap="square">
            <a:spAutoFit/>
          </a:bodyPr>
          <a:lstStyle/>
          <a:p>
            <a:r>
              <a:rPr lang="en-US" sz="2800" dirty="0" smtClean="0">
                <a:solidFill>
                  <a:srgbClr val="002060"/>
                </a:solidFill>
                <a:latin typeface="Tahoma" pitchFamily="34" charset="0"/>
                <a:ea typeface="Tahoma" pitchFamily="34" charset="0"/>
                <a:cs typeface="Tahoma" pitchFamily="34" charset="0"/>
              </a:rPr>
              <a:t>James 4:</a:t>
            </a:r>
            <a:r>
              <a:rPr lang="en-US" sz="2800" baseline="30000" dirty="0" smtClean="0">
                <a:solidFill>
                  <a:srgbClr val="002060"/>
                </a:solidFill>
                <a:latin typeface="Tahoma" pitchFamily="34" charset="0"/>
                <a:ea typeface="Tahoma" pitchFamily="34" charset="0"/>
                <a:cs typeface="Tahoma" pitchFamily="34" charset="0"/>
              </a:rPr>
              <a:t>6</a:t>
            </a:r>
            <a:r>
              <a:rPr lang="en-US" sz="2800" dirty="0" smtClean="0">
                <a:solidFill>
                  <a:srgbClr val="002060"/>
                </a:solidFill>
                <a:latin typeface="Tahoma" pitchFamily="34" charset="0"/>
                <a:ea typeface="Tahoma" pitchFamily="34" charset="0"/>
                <a:cs typeface="Tahoma" pitchFamily="34" charset="0"/>
              </a:rPr>
              <a:t> …"God opposes the proud but gives grace to the humble.”</a:t>
            </a:r>
          </a:p>
          <a:p>
            <a:r>
              <a:rPr lang="en-US" sz="2800" baseline="30000" dirty="0" smtClean="0">
                <a:solidFill>
                  <a:srgbClr val="002060"/>
                </a:solidFill>
                <a:latin typeface="Tahoma" pitchFamily="34" charset="0"/>
                <a:ea typeface="Tahoma" pitchFamily="34" charset="0"/>
                <a:cs typeface="Tahoma" pitchFamily="34" charset="0"/>
              </a:rPr>
              <a:t>7</a:t>
            </a:r>
            <a:r>
              <a:rPr lang="en-US" sz="2800" dirty="0" smtClean="0">
                <a:solidFill>
                  <a:srgbClr val="002060"/>
                </a:solidFill>
                <a:latin typeface="Tahoma" pitchFamily="34" charset="0"/>
                <a:ea typeface="Tahoma" pitchFamily="34" charset="0"/>
                <a:cs typeface="Tahoma" pitchFamily="34" charset="0"/>
              </a:rPr>
              <a:t> </a:t>
            </a:r>
            <a:r>
              <a:rPr lang="en-US" sz="2800" dirty="0" smtClean="0">
                <a:solidFill>
                  <a:srgbClr val="FF0000"/>
                </a:solidFill>
                <a:latin typeface="Tahoma" pitchFamily="34" charset="0"/>
                <a:ea typeface="Tahoma" pitchFamily="34" charset="0"/>
                <a:cs typeface="Tahoma" pitchFamily="34" charset="0"/>
              </a:rPr>
              <a:t>Submit yourselves, then, to God</a:t>
            </a:r>
            <a:r>
              <a:rPr lang="en-US" sz="2800" dirty="0" smtClean="0">
                <a:solidFill>
                  <a:srgbClr val="002060"/>
                </a:solidFill>
                <a:latin typeface="Tahoma" pitchFamily="34" charset="0"/>
                <a:ea typeface="Tahoma" pitchFamily="34" charset="0"/>
                <a:cs typeface="Tahoma" pitchFamily="34" charset="0"/>
              </a:rPr>
              <a:t>. Resist the devil, and he will flee from you. </a:t>
            </a:r>
            <a:r>
              <a:rPr lang="en-US" sz="2800" baseline="30000" dirty="0" smtClean="0">
                <a:solidFill>
                  <a:srgbClr val="002060"/>
                </a:solidFill>
                <a:latin typeface="Tahoma" pitchFamily="34" charset="0"/>
                <a:ea typeface="Tahoma" pitchFamily="34" charset="0"/>
                <a:cs typeface="Tahoma" pitchFamily="34" charset="0"/>
              </a:rPr>
              <a:t>8</a:t>
            </a:r>
            <a:r>
              <a:rPr lang="en-US" sz="2800" dirty="0" smtClean="0">
                <a:solidFill>
                  <a:srgbClr val="002060"/>
                </a:solidFill>
                <a:latin typeface="Tahoma" pitchFamily="34" charset="0"/>
                <a:ea typeface="Tahoma" pitchFamily="34" charset="0"/>
                <a:cs typeface="Tahoma" pitchFamily="34" charset="0"/>
              </a:rPr>
              <a:t> Come near to God and he will come near to you… </a:t>
            </a:r>
            <a:endParaRPr lang="en-US" sz="28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ndrewfarleylive.com/_images/_seriespics/_big/reallyinthebible.png"/>
          <p:cNvPicPr>
            <a:picLocks noChangeAspect="1" noChangeArrowheads="1"/>
          </p:cNvPicPr>
          <p:nvPr/>
        </p:nvPicPr>
        <p:blipFill>
          <a:blip r:embed="rId2" cstate="print"/>
          <a:srcRect/>
          <a:stretch>
            <a:fillRect/>
          </a:stretch>
        </p:blipFill>
        <p:spPr bwMode="auto">
          <a:xfrm>
            <a:off x="7010400" y="5181600"/>
            <a:ext cx="1989254" cy="1447800"/>
          </a:xfrm>
          <a:prstGeom prst="rect">
            <a:avLst/>
          </a:prstGeom>
          <a:noFill/>
        </p:spPr>
      </p:pic>
      <p:sp>
        <p:nvSpPr>
          <p:cNvPr id="3" name="Rectangle 2"/>
          <p:cNvSpPr/>
          <p:nvPr/>
        </p:nvSpPr>
        <p:spPr>
          <a:xfrm>
            <a:off x="228600" y="228600"/>
            <a:ext cx="8458200" cy="1815882"/>
          </a:xfrm>
          <a:prstGeom prst="rect">
            <a:avLst/>
          </a:prstGeom>
        </p:spPr>
        <p:txBody>
          <a:bodyPr wrap="square">
            <a:spAutoFit/>
          </a:bodyPr>
          <a:lstStyle/>
          <a:p>
            <a:r>
              <a:rPr lang="en-US" sz="2800" dirty="0" smtClean="0">
                <a:solidFill>
                  <a:srgbClr val="002060"/>
                </a:solidFill>
                <a:latin typeface="Tahoma" pitchFamily="34" charset="0"/>
                <a:ea typeface="Tahoma" pitchFamily="34" charset="0"/>
                <a:cs typeface="Tahoma" pitchFamily="34" charset="0"/>
              </a:rPr>
              <a:t>Ps 81:</a:t>
            </a:r>
            <a:r>
              <a:rPr lang="en-US" sz="2800" baseline="30000" dirty="0" smtClean="0">
                <a:solidFill>
                  <a:srgbClr val="002060"/>
                </a:solidFill>
                <a:latin typeface="Tahoma" pitchFamily="34" charset="0"/>
                <a:ea typeface="Tahoma" pitchFamily="34" charset="0"/>
                <a:cs typeface="Tahoma" pitchFamily="34" charset="0"/>
              </a:rPr>
              <a:t>11 </a:t>
            </a:r>
            <a:r>
              <a:rPr lang="en-US" sz="2800" dirty="0" smtClean="0">
                <a:solidFill>
                  <a:srgbClr val="002060"/>
                </a:solidFill>
                <a:latin typeface="Tahoma" pitchFamily="34" charset="0"/>
                <a:ea typeface="Tahoma" pitchFamily="34" charset="0"/>
                <a:cs typeface="Tahoma" pitchFamily="34" charset="0"/>
              </a:rPr>
              <a:t>"But my people would not listen to me;</a:t>
            </a:r>
          </a:p>
          <a:p>
            <a:r>
              <a:rPr lang="en-US" sz="2800" dirty="0" smtClean="0">
                <a:solidFill>
                  <a:srgbClr val="FF0000"/>
                </a:solidFill>
                <a:latin typeface="Tahoma" pitchFamily="34" charset="0"/>
                <a:ea typeface="Tahoma" pitchFamily="34" charset="0"/>
                <a:cs typeface="Tahoma" pitchFamily="34" charset="0"/>
              </a:rPr>
              <a:t>Israel would not submit </a:t>
            </a:r>
            <a:r>
              <a:rPr lang="en-US" sz="2800" dirty="0" smtClean="0">
                <a:solidFill>
                  <a:srgbClr val="002060"/>
                </a:solidFill>
                <a:latin typeface="Tahoma" pitchFamily="34" charset="0"/>
                <a:ea typeface="Tahoma" pitchFamily="34" charset="0"/>
                <a:cs typeface="Tahoma" pitchFamily="34" charset="0"/>
              </a:rPr>
              <a:t>to me. </a:t>
            </a:r>
          </a:p>
          <a:p>
            <a:r>
              <a:rPr lang="en-US" sz="2800" baseline="30000" dirty="0" smtClean="0">
                <a:solidFill>
                  <a:srgbClr val="002060"/>
                </a:solidFill>
                <a:latin typeface="Tahoma" pitchFamily="34" charset="0"/>
                <a:ea typeface="Tahoma" pitchFamily="34" charset="0"/>
                <a:cs typeface="Tahoma" pitchFamily="34" charset="0"/>
              </a:rPr>
              <a:t>12</a:t>
            </a:r>
            <a:r>
              <a:rPr lang="en-US" sz="2800" dirty="0" smtClean="0">
                <a:solidFill>
                  <a:srgbClr val="002060"/>
                </a:solidFill>
                <a:latin typeface="Tahoma" pitchFamily="34" charset="0"/>
                <a:ea typeface="Tahoma" pitchFamily="34" charset="0"/>
                <a:cs typeface="Tahoma" pitchFamily="34" charset="0"/>
              </a:rPr>
              <a:t> So I gave them over to their stubborn hearts</a:t>
            </a:r>
          </a:p>
          <a:p>
            <a:r>
              <a:rPr lang="en-US" sz="2800" dirty="0" smtClean="0">
                <a:solidFill>
                  <a:srgbClr val="002060"/>
                </a:solidFill>
                <a:latin typeface="Tahoma" pitchFamily="34" charset="0"/>
                <a:ea typeface="Tahoma" pitchFamily="34" charset="0"/>
                <a:cs typeface="Tahoma" pitchFamily="34" charset="0"/>
              </a:rPr>
              <a:t>to follow their own devices. </a:t>
            </a:r>
            <a:endParaRPr lang="en-US" sz="2800" dirty="0">
              <a:solidFill>
                <a:srgbClr val="002060"/>
              </a:solidFill>
              <a:latin typeface="Tahoma" pitchFamily="34" charset="0"/>
              <a:ea typeface="Tahoma" pitchFamily="34" charset="0"/>
              <a:cs typeface="Tahoma" pitchFamily="34" charset="0"/>
            </a:endParaRPr>
          </a:p>
        </p:txBody>
      </p:sp>
      <p:sp>
        <p:nvSpPr>
          <p:cNvPr id="4" name="TextBox 3"/>
          <p:cNvSpPr txBox="1"/>
          <p:nvPr/>
        </p:nvSpPr>
        <p:spPr>
          <a:xfrm>
            <a:off x="381000" y="3733800"/>
            <a:ext cx="66294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B.  What I Must Do</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ediav2.harveynichols.com/catalog/product/cache/1/outfit_image/446x440/0dc2d03fe217f8c83829496872af24a0/5/0/509859_grey_5.jpg"/>
          <p:cNvPicPr>
            <a:picLocks noChangeAspect="1" noChangeArrowheads="1"/>
          </p:cNvPicPr>
          <p:nvPr/>
        </p:nvPicPr>
        <p:blipFill>
          <a:blip r:embed="rId2" cstate="print"/>
          <a:srcRect l="30135" r="27982"/>
          <a:stretch>
            <a:fillRect/>
          </a:stretch>
        </p:blipFill>
        <p:spPr bwMode="auto">
          <a:xfrm>
            <a:off x="0" y="0"/>
            <a:ext cx="1682218" cy="3962400"/>
          </a:xfrm>
          <a:prstGeom prst="rect">
            <a:avLst/>
          </a:prstGeom>
          <a:noFill/>
        </p:spPr>
      </p:pic>
      <p:sp>
        <p:nvSpPr>
          <p:cNvPr id="3" name="Rectangle 2"/>
          <p:cNvSpPr/>
          <p:nvPr/>
        </p:nvSpPr>
        <p:spPr>
          <a:xfrm>
            <a:off x="1676400" y="228600"/>
            <a:ext cx="7162800" cy="892552"/>
          </a:xfrm>
          <a:prstGeom prst="rect">
            <a:avLst/>
          </a:prstGeom>
        </p:spPr>
        <p:txBody>
          <a:bodyPr wrap="square">
            <a:spAutoFit/>
          </a:bodyPr>
          <a:lstStyle/>
          <a:p>
            <a:pPr marL="514350" indent="-514350">
              <a:buAutoNum type="arabicPeriod"/>
            </a:pPr>
            <a:r>
              <a:rPr lang="en-US" sz="2600" b="1" dirty="0" smtClean="0">
                <a:solidFill>
                  <a:srgbClr val="FF0000"/>
                </a:solidFill>
                <a:latin typeface="Tahoma" pitchFamily="34" charset="0"/>
                <a:ea typeface="Tahoma" pitchFamily="34" charset="0"/>
                <a:cs typeface="Tahoma" pitchFamily="34" charset="0"/>
              </a:rPr>
              <a:t>Submission is the key to unity and </a:t>
            </a:r>
          </a:p>
          <a:p>
            <a:pPr marL="514350" indent="-514350"/>
            <a:r>
              <a:rPr lang="en-US" sz="2600" b="1" dirty="0" smtClean="0">
                <a:solidFill>
                  <a:srgbClr val="FF0000"/>
                </a:solidFill>
                <a:latin typeface="Tahoma" pitchFamily="34" charset="0"/>
                <a:ea typeface="Tahoma" pitchFamily="34" charset="0"/>
                <a:cs typeface="Tahoma" pitchFamily="34" charset="0"/>
              </a:rPr>
              <a:t>      harmony in human relationships</a:t>
            </a:r>
            <a:endParaRPr lang="en-US" sz="2600" dirty="0">
              <a:solidFill>
                <a:srgbClr val="FF0000"/>
              </a:solidFill>
              <a:latin typeface="Tahoma" pitchFamily="34" charset="0"/>
              <a:ea typeface="Tahoma" pitchFamily="34" charset="0"/>
              <a:cs typeface="Tahoma" pitchFamily="34" charset="0"/>
            </a:endParaRPr>
          </a:p>
        </p:txBody>
      </p:sp>
      <p:sp>
        <p:nvSpPr>
          <p:cNvPr id="4" name="Rectangle 3"/>
          <p:cNvSpPr/>
          <p:nvPr/>
        </p:nvSpPr>
        <p:spPr>
          <a:xfrm>
            <a:off x="533400" y="4267200"/>
            <a:ext cx="8305800" cy="1692771"/>
          </a:xfrm>
          <a:prstGeom prst="rect">
            <a:avLst/>
          </a:prstGeom>
        </p:spPr>
        <p:txBody>
          <a:bodyPr wrap="square">
            <a:spAutoFit/>
          </a:bodyPr>
          <a:lstStyle/>
          <a:p>
            <a:pPr marL="514350" indent="-514350"/>
            <a:r>
              <a:rPr lang="en-US" sz="2600" b="1" dirty="0" smtClean="0">
                <a:solidFill>
                  <a:srgbClr val="FF0000"/>
                </a:solidFill>
                <a:latin typeface="Tahoma" pitchFamily="34" charset="0"/>
                <a:ea typeface="Tahoma" pitchFamily="34" charset="0"/>
                <a:cs typeface="Tahoma" pitchFamily="34" charset="0"/>
              </a:rPr>
              <a:t>2.	Satan’s fall and his on-going rebellion is a manifestation of his refusal to submit to God; he likewise tempts men to follow in his footsteps.</a:t>
            </a:r>
            <a:endParaRPr lang="en-US" sz="2600" dirty="0">
              <a:solidFill>
                <a:srgbClr val="FF0000"/>
              </a:solidFill>
              <a:latin typeface="Tahoma" pitchFamily="34" charset="0"/>
              <a:ea typeface="Tahoma" pitchFamily="34" charset="0"/>
              <a:cs typeface="Tahoma" pitchFamily="34" charset="0"/>
            </a:endParaRPr>
          </a:p>
        </p:txBody>
      </p:sp>
      <p:sp>
        <p:nvSpPr>
          <p:cNvPr id="5" name="Rectangle 4"/>
          <p:cNvSpPr/>
          <p:nvPr/>
        </p:nvSpPr>
        <p:spPr>
          <a:xfrm>
            <a:off x="2286000" y="1295400"/>
            <a:ext cx="6629400" cy="2677656"/>
          </a:xfrm>
          <a:prstGeom prst="rect">
            <a:avLst/>
          </a:prstGeom>
        </p:spPr>
        <p:txBody>
          <a:bodyPr wrap="square">
            <a:spAutoFit/>
          </a:bodyPr>
          <a:lstStyle/>
          <a:p>
            <a:r>
              <a:rPr lang="en-US" sz="2400" dirty="0" smtClean="0">
                <a:solidFill>
                  <a:srgbClr val="002060"/>
                </a:solidFill>
                <a:latin typeface="Tahoma" pitchFamily="34" charset="0"/>
                <a:ea typeface="Tahoma" pitchFamily="34" charset="0"/>
                <a:cs typeface="Tahoma" pitchFamily="34" charset="0"/>
              </a:rPr>
              <a:t>Phil 2:</a:t>
            </a:r>
            <a:r>
              <a:rPr lang="en-US" sz="2400" baseline="30000" dirty="0" smtClean="0">
                <a:solidFill>
                  <a:srgbClr val="002060"/>
                </a:solidFill>
                <a:latin typeface="Tahoma" pitchFamily="34" charset="0"/>
                <a:ea typeface="Tahoma" pitchFamily="34" charset="0"/>
                <a:cs typeface="Tahoma" pitchFamily="34" charset="0"/>
              </a:rPr>
              <a:t>2</a:t>
            </a:r>
            <a:r>
              <a:rPr lang="en-US" sz="2400" dirty="0" smtClean="0">
                <a:solidFill>
                  <a:srgbClr val="002060"/>
                </a:solidFill>
                <a:latin typeface="Tahoma" pitchFamily="34" charset="0"/>
                <a:ea typeface="Tahoma" pitchFamily="34" charset="0"/>
                <a:cs typeface="Tahoma" pitchFamily="34" charset="0"/>
              </a:rPr>
              <a:t>…make my joy complete by being like-minded, having the same love, being one in spirit and purpose. </a:t>
            </a:r>
            <a:r>
              <a:rPr lang="en-US" sz="2400" baseline="30000" dirty="0" smtClean="0">
                <a:solidFill>
                  <a:srgbClr val="002060"/>
                </a:solidFill>
                <a:latin typeface="Tahoma" pitchFamily="34" charset="0"/>
                <a:ea typeface="Tahoma" pitchFamily="34" charset="0"/>
                <a:cs typeface="Tahoma" pitchFamily="34" charset="0"/>
              </a:rPr>
              <a:t>3</a:t>
            </a:r>
            <a:r>
              <a:rPr lang="en-US" sz="2400" dirty="0" smtClean="0">
                <a:solidFill>
                  <a:srgbClr val="002060"/>
                </a:solidFill>
                <a:latin typeface="Tahoma" pitchFamily="34" charset="0"/>
                <a:ea typeface="Tahoma" pitchFamily="34" charset="0"/>
                <a:cs typeface="Tahoma" pitchFamily="34" charset="0"/>
              </a:rPr>
              <a:t> Do nothing out of selfish ambition or vain conceit, but in humility </a:t>
            </a:r>
            <a:r>
              <a:rPr lang="en-US" sz="2400" dirty="0" smtClean="0">
                <a:solidFill>
                  <a:srgbClr val="FF0000"/>
                </a:solidFill>
                <a:latin typeface="Tahoma" pitchFamily="34" charset="0"/>
                <a:ea typeface="Tahoma" pitchFamily="34" charset="0"/>
                <a:cs typeface="Tahoma" pitchFamily="34" charset="0"/>
              </a:rPr>
              <a:t>consider others better than yourselves</a:t>
            </a:r>
            <a:r>
              <a:rPr lang="en-US" sz="2400" dirty="0" smtClean="0">
                <a:solidFill>
                  <a:srgbClr val="002060"/>
                </a:solidFill>
                <a:latin typeface="Tahoma" pitchFamily="34" charset="0"/>
                <a:ea typeface="Tahoma" pitchFamily="34" charset="0"/>
                <a:cs typeface="Tahoma" pitchFamily="34" charset="0"/>
              </a:rPr>
              <a:t>. </a:t>
            </a:r>
            <a:r>
              <a:rPr lang="en-US" sz="2400" baseline="30000" dirty="0" smtClean="0">
                <a:solidFill>
                  <a:srgbClr val="002060"/>
                </a:solidFill>
                <a:latin typeface="Tahoma" pitchFamily="34" charset="0"/>
                <a:ea typeface="Tahoma" pitchFamily="34" charset="0"/>
                <a:cs typeface="Tahoma" pitchFamily="34" charset="0"/>
              </a:rPr>
              <a:t>4 </a:t>
            </a:r>
            <a:r>
              <a:rPr lang="en-US" sz="2400" dirty="0" smtClean="0">
                <a:solidFill>
                  <a:srgbClr val="002060"/>
                </a:solidFill>
                <a:latin typeface="Tahoma" pitchFamily="34" charset="0"/>
                <a:ea typeface="Tahoma" pitchFamily="34" charset="0"/>
                <a:cs typeface="Tahoma" pitchFamily="34" charset="0"/>
              </a:rPr>
              <a:t>Each of you should look not only to your own interests, but also to the interests of others. </a:t>
            </a:r>
            <a:endParaRPr lang="en-US" sz="24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access-jesus.com/images/vdgoes_val_adam.jpg"/>
          <p:cNvPicPr>
            <a:picLocks noChangeAspect="1" noChangeArrowheads="1"/>
          </p:cNvPicPr>
          <p:nvPr/>
        </p:nvPicPr>
        <p:blipFill>
          <a:blip r:embed="rId2" cstate="print"/>
          <a:srcRect/>
          <a:stretch>
            <a:fillRect/>
          </a:stretch>
        </p:blipFill>
        <p:spPr bwMode="auto">
          <a:xfrm>
            <a:off x="2286000" y="0"/>
            <a:ext cx="4561795" cy="68580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ediav2.harveynichols.com/catalog/product/cache/1/outfit_image/446x440/0dc2d03fe217f8c83829496872af24a0/5/0/509859_grey_5.jpg"/>
          <p:cNvPicPr>
            <a:picLocks noChangeAspect="1" noChangeArrowheads="1"/>
          </p:cNvPicPr>
          <p:nvPr/>
        </p:nvPicPr>
        <p:blipFill>
          <a:blip r:embed="rId2" cstate="print"/>
          <a:srcRect l="30135" r="27982"/>
          <a:stretch>
            <a:fillRect/>
          </a:stretch>
        </p:blipFill>
        <p:spPr bwMode="auto">
          <a:xfrm>
            <a:off x="0" y="0"/>
            <a:ext cx="1682218" cy="3962400"/>
          </a:xfrm>
          <a:prstGeom prst="rect">
            <a:avLst/>
          </a:prstGeom>
          <a:noFill/>
        </p:spPr>
      </p:pic>
      <p:sp>
        <p:nvSpPr>
          <p:cNvPr id="3" name="Rectangle 2"/>
          <p:cNvSpPr/>
          <p:nvPr/>
        </p:nvSpPr>
        <p:spPr>
          <a:xfrm>
            <a:off x="1676400" y="228600"/>
            <a:ext cx="7162800" cy="892552"/>
          </a:xfrm>
          <a:prstGeom prst="rect">
            <a:avLst/>
          </a:prstGeom>
        </p:spPr>
        <p:txBody>
          <a:bodyPr wrap="square">
            <a:spAutoFit/>
          </a:bodyPr>
          <a:lstStyle/>
          <a:p>
            <a:pPr marL="514350" indent="-514350"/>
            <a:r>
              <a:rPr lang="en-US" sz="2600" b="1" dirty="0" smtClean="0">
                <a:solidFill>
                  <a:srgbClr val="FF0000"/>
                </a:solidFill>
                <a:latin typeface="Tahoma" pitchFamily="34" charset="0"/>
                <a:ea typeface="Tahoma" pitchFamily="34" charset="0"/>
                <a:cs typeface="Tahoma" pitchFamily="34" charset="0"/>
              </a:rPr>
              <a:t>3.	Submission is at the core of man’s relationship with God</a:t>
            </a:r>
            <a:endParaRPr lang="en-US" sz="2600" dirty="0">
              <a:solidFill>
                <a:srgbClr val="FF0000"/>
              </a:solidFill>
              <a:latin typeface="Tahoma" pitchFamily="34" charset="0"/>
              <a:ea typeface="Tahoma" pitchFamily="34" charset="0"/>
              <a:cs typeface="Tahoma" pitchFamily="34" charset="0"/>
            </a:endParaRPr>
          </a:p>
        </p:txBody>
      </p:sp>
      <p:sp>
        <p:nvSpPr>
          <p:cNvPr id="4" name="Rectangle 3"/>
          <p:cNvSpPr/>
          <p:nvPr/>
        </p:nvSpPr>
        <p:spPr>
          <a:xfrm>
            <a:off x="1066800" y="3048000"/>
            <a:ext cx="7924800" cy="492443"/>
          </a:xfrm>
          <a:prstGeom prst="rect">
            <a:avLst/>
          </a:prstGeom>
        </p:spPr>
        <p:txBody>
          <a:bodyPr wrap="square">
            <a:spAutoFit/>
          </a:bodyPr>
          <a:lstStyle/>
          <a:p>
            <a:pPr marL="514350" indent="-514350"/>
            <a:r>
              <a:rPr lang="en-US" sz="2600" b="1" dirty="0" smtClean="0">
                <a:solidFill>
                  <a:srgbClr val="FF0000"/>
                </a:solidFill>
                <a:latin typeface="Tahoma" pitchFamily="34" charset="0"/>
                <a:ea typeface="Tahoma" pitchFamily="34" charset="0"/>
                <a:cs typeface="Tahoma" pitchFamily="34" charset="0"/>
              </a:rPr>
              <a:t>4.	Submission is the will and command of God</a:t>
            </a:r>
            <a:endParaRPr lang="en-US" sz="2600" dirty="0">
              <a:solidFill>
                <a:srgbClr val="FF0000"/>
              </a:solidFill>
              <a:latin typeface="Tahoma" pitchFamily="34" charset="0"/>
              <a:ea typeface="Tahoma" pitchFamily="34" charset="0"/>
              <a:cs typeface="Tahoma" pitchFamily="34" charset="0"/>
            </a:endParaRPr>
          </a:p>
        </p:txBody>
      </p:sp>
      <p:sp>
        <p:nvSpPr>
          <p:cNvPr id="5" name="Rectangle 4"/>
          <p:cNvSpPr/>
          <p:nvPr/>
        </p:nvSpPr>
        <p:spPr>
          <a:xfrm>
            <a:off x="2209800" y="1143000"/>
            <a:ext cx="6629400" cy="1569660"/>
          </a:xfrm>
          <a:prstGeom prst="rect">
            <a:avLst/>
          </a:prstGeom>
        </p:spPr>
        <p:txBody>
          <a:bodyPr wrap="square">
            <a:spAutoFit/>
          </a:bodyPr>
          <a:lstStyle/>
          <a:p>
            <a:r>
              <a:rPr lang="en-US" sz="2400" dirty="0" smtClean="0">
                <a:solidFill>
                  <a:srgbClr val="002060"/>
                </a:solidFill>
                <a:latin typeface="Tahoma" pitchFamily="34" charset="0"/>
                <a:ea typeface="Tahoma" pitchFamily="34" charset="0"/>
                <a:cs typeface="Tahoma" pitchFamily="34" charset="0"/>
              </a:rPr>
              <a:t>1 </a:t>
            </a:r>
            <a:r>
              <a:rPr lang="en-US" sz="2400" dirty="0" err="1" smtClean="0">
                <a:solidFill>
                  <a:srgbClr val="002060"/>
                </a:solidFill>
                <a:latin typeface="Tahoma" pitchFamily="34" charset="0"/>
                <a:ea typeface="Tahoma" pitchFamily="34" charset="0"/>
                <a:cs typeface="Tahoma" pitchFamily="34" charset="0"/>
              </a:rPr>
              <a:t>Cor</a:t>
            </a:r>
            <a:r>
              <a:rPr lang="en-US" sz="2400" dirty="0" smtClean="0">
                <a:solidFill>
                  <a:srgbClr val="002060"/>
                </a:solidFill>
                <a:latin typeface="Tahoma" pitchFamily="34" charset="0"/>
                <a:ea typeface="Tahoma" pitchFamily="34" charset="0"/>
                <a:cs typeface="Tahoma" pitchFamily="34" charset="0"/>
              </a:rPr>
              <a:t> 11:</a:t>
            </a:r>
            <a:r>
              <a:rPr lang="en-US" sz="2400" baseline="30000" dirty="0" smtClean="0">
                <a:solidFill>
                  <a:srgbClr val="002060"/>
                </a:solidFill>
                <a:latin typeface="Tahoma" pitchFamily="34" charset="0"/>
                <a:ea typeface="Tahoma" pitchFamily="34" charset="0"/>
                <a:cs typeface="Tahoma" pitchFamily="34" charset="0"/>
              </a:rPr>
              <a:t>3</a:t>
            </a:r>
            <a:r>
              <a:rPr lang="en-US" sz="2400" dirty="0" smtClean="0">
                <a:solidFill>
                  <a:srgbClr val="002060"/>
                </a:solidFill>
                <a:latin typeface="Tahoma" pitchFamily="34" charset="0"/>
                <a:ea typeface="Tahoma" pitchFamily="34" charset="0"/>
                <a:cs typeface="Tahoma" pitchFamily="34" charset="0"/>
              </a:rPr>
              <a:t> Now I want you to realize that the </a:t>
            </a:r>
            <a:r>
              <a:rPr lang="en-US" sz="2400" dirty="0" smtClean="0">
                <a:solidFill>
                  <a:srgbClr val="FF0000"/>
                </a:solidFill>
                <a:latin typeface="Tahoma" pitchFamily="34" charset="0"/>
                <a:ea typeface="Tahoma" pitchFamily="34" charset="0"/>
                <a:cs typeface="Tahoma" pitchFamily="34" charset="0"/>
              </a:rPr>
              <a:t>head</a:t>
            </a:r>
            <a:r>
              <a:rPr lang="en-US" sz="2400" dirty="0" smtClean="0">
                <a:solidFill>
                  <a:srgbClr val="002060"/>
                </a:solidFill>
                <a:latin typeface="Tahoma" pitchFamily="34" charset="0"/>
                <a:ea typeface="Tahoma" pitchFamily="34" charset="0"/>
                <a:cs typeface="Tahoma" pitchFamily="34" charset="0"/>
              </a:rPr>
              <a:t> of every man is Christ, and the </a:t>
            </a:r>
            <a:r>
              <a:rPr lang="en-US" sz="2400" dirty="0" smtClean="0">
                <a:solidFill>
                  <a:srgbClr val="FF0000"/>
                </a:solidFill>
                <a:latin typeface="Tahoma" pitchFamily="34" charset="0"/>
                <a:ea typeface="Tahoma" pitchFamily="34" charset="0"/>
                <a:cs typeface="Tahoma" pitchFamily="34" charset="0"/>
              </a:rPr>
              <a:t>head</a:t>
            </a:r>
            <a:r>
              <a:rPr lang="en-US" sz="2400" dirty="0" smtClean="0">
                <a:solidFill>
                  <a:srgbClr val="002060"/>
                </a:solidFill>
                <a:latin typeface="Tahoma" pitchFamily="34" charset="0"/>
                <a:ea typeface="Tahoma" pitchFamily="34" charset="0"/>
                <a:cs typeface="Tahoma" pitchFamily="34" charset="0"/>
              </a:rPr>
              <a:t> of the woman is man, and the </a:t>
            </a:r>
            <a:r>
              <a:rPr lang="en-US" sz="2400" dirty="0" smtClean="0">
                <a:solidFill>
                  <a:srgbClr val="FF0000"/>
                </a:solidFill>
                <a:latin typeface="Tahoma" pitchFamily="34" charset="0"/>
                <a:ea typeface="Tahoma" pitchFamily="34" charset="0"/>
                <a:cs typeface="Tahoma" pitchFamily="34" charset="0"/>
              </a:rPr>
              <a:t>head</a:t>
            </a:r>
            <a:r>
              <a:rPr lang="en-US" sz="2400" dirty="0" smtClean="0">
                <a:solidFill>
                  <a:srgbClr val="002060"/>
                </a:solidFill>
                <a:latin typeface="Tahoma" pitchFamily="34" charset="0"/>
                <a:ea typeface="Tahoma" pitchFamily="34" charset="0"/>
                <a:cs typeface="Tahoma" pitchFamily="34" charset="0"/>
              </a:rPr>
              <a:t> of Christ is God. </a:t>
            </a:r>
            <a:endParaRPr lang="en-US" sz="2400" dirty="0">
              <a:solidFill>
                <a:srgbClr val="002060"/>
              </a:solidFill>
              <a:latin typeface="Tahoma" pitchFamily="34" charset="0"/>
              <a:ea typeface="Tahoma" pitchFamily="34" charset="0"/>
              <a:cs typeface="Tahoma" pitchFamily="34" charset="0"/>
            </a:endParaRPr>
          </a:p>
        </p:txBody>
      </p:sp>
      <p:sp>
        <p:nvSpPr>
          <p:cNvPr id="7" name="Rectangle 6"/>
          <p:cNvSpPr/>
          <p:nvPr/>
        </p:nvSpPr>
        <p:spPr>
          <a:xfrm>
            <a:off x="1143000" y="3581400"/>
            <a:ext cx="7772400" cy="2677656"/>
          </a:xfrm>
          <a:prstGeom prst="rect">
            <a:avLst/>
          </a:prstGeom>
        </p:spPr>
        <p:txBody>
          <a:bodyPr wrap="square">
            <a:spAutoFit/>
          </a:bodyPr>
          <a:lstStyle/>
          <a:p>
            <a:r>
              <a:rPr lang="en-US" sz="2400" dirty="0" smtClean="0">
                <a:solidFill>
                  <a:srgbClr val="002060"/>
                </a:solidFill>
                <a:latin typeface="Tahoma" pitchFamily="34" charset="0"/>
                <a:ea typeface="Tahoma" pitchFamily="34" charset="0"/>
                <a:cs typeface="Tahoma" pitchFamily="34" charset="0"/>
              </a:rPr>
              <a:t>Rom 13:</a:t>
            </a:r>
            <a:r>
              <a:rPr lang="en-US" sz="2400" baseline="30000" dirty="0" smtClean="0">
                <a:solidFill>
                  <a:srgbClr val="002060"/>
                </a:solidFill>
                <a:latin typeface="Tahoma" pitchFamily="34" charset="0"/>
                <a:ea typeface="Tahoma" pitchFamily="34" charset="0"/>
                <a:cs typeface="Tahoma" pitchFamily="34" charset="0"/>
              </a:rPr>
              <a:t>1</a:t>
            </a:r>
            <a:r>
              <a:rPr lang="en-US" sz="2400" dirty="0" smtClean="0">
                <a:solidFill>
                  <a:srgbClr val="002060"/>
                </a:solidFill>
                <a:latin typeface="Tahoma" pitchFamily="34" charset="0"/>
                <a:ea typeface="Tahoma" pitchFamily="34" charset="0"/>
                <a:cs typeface="Tahoma" pitchFamily="34" charset="0"/>
              </a:rPr>
              <a:t> </a:t>
            </a:r>
            <a:r>
              <a:rPr lang="en-US" sz="2400" dirty="0" smtClean="0">
                <a:solidFill>
                  <a:srgbClr val="FF0000"/>
                </a:solidFill>
                <a:latin typeface="Tahoma" pitchFamily="34" charset="0"/>
                <a:ea typeface="Tahoma" pitchFamily="34" charset="0"/>
                <a:cs typeface="Tahoma" pitchFamily="34" charset="0"/>
              </a:rPr>
              <a:t>Everyone must submit himself to the governing authorities</a:t>
            </a:r>
            <a:r>
              <a:rPr lang="en-US" sz="2400" dirty="0" smtClean="0">
                <a:solidFill>
                  <a:srgbClr val="002060"/>
                </a:solidFill>
                <a:latin typeface="Tahoma" pitchFamily="34" charset="0"/>
                <a:ea typeface="Tahoma" pitchFamily="34" charset="0"/>
                <a:cs typeface="Tahoma" pitchFamily="34" charset="0"/>
              </a:rPr>
              <a:t>, for there is no authority except that which God has established. The authorities that exist have been established by God. </a:t>
            </a:r>
            <a:r>
              <a:rPr lang="en-US" sz="2400" baseline="30000" dirty="0" smtClean="0">
                <a:solidFill>
                  <a:srgbClr val="002060"/>
                </a:solidFill>
                <a:latin typeface="Tahoma" pitchFamily="34" charset="0"/>
                <a:ea typeface="Tahoma" pitchFamily="34" charset="0"/>
                <a:cs typeface="Tahoma" pitchFamily="34" charset="0"/>
              </a:rPr>
              <a:t>2</a:t>
            </a:r>
            <a:r>
              <a:rPr lang="en-US" sz="2400" dirty="0" smtClean="0">
                <a:solidFill>
                  <a:srgbClr val="002060"/>
                </a:solidFill>
                <a:latin typeface="Tahoma" pitchFamily="34" charset="0"/>
                <a:ea typeface="Tahoma" pitchFamily="34" charset="0"/>
                <a:cs typeface="Tahoma" pitchFamily="34" charset="0"/>
              </a:rPr>
              <a:t> Consequently</a:t>
            </a:r>
            <a:r>
              <a:rPr lang="en-US" sz="2400" dirty="0" smtClean="0">
                <a:solidFill>
                  <a:srgbClr val="FF0000"/>
                </a:solidFill>
                <a:latin typeface="Tahoma" pitchFamily="34" charset="0"/>
                <a:ea typeface="Tahoma" pitchFamily="34" charset="0"/>
                <a:cs typeface="Tahoma" pitchFamily="34" charset="0"/>
              </a:rPr>
              <a:t>, he who rebels against the authority is rebelling against what God has instituted</a:t>
            </a:r>
            <a:r>
              <a:rPr lang="en-US" sz="2400" dirty="0" smtClean="0">
                <a:solidFill>
                  <a:srgbClr val="002060"/>
                </a:solidFill>
                <a:latin typeface="Tahoma" pitchFamily="34" charset="0"/>
                <a:ea typeface="Tahoma" pitchFamily="34" charset="0"/>
                <a:cs typeface="Tahoma" pitchFamily="34" charset="0"/>
              </a:rPr>
              <a:t>, and those who do so will bring judgment on themselves. </a:t>
            </a:r>
            <a:endParaRPr lang="en-US" sz="24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ediav2.harveynichols.com/catalog/product/cache/1/outfit_image/446x440/0dc2d03fe217f8c83829496872af24a0/5/0/509859_grey_5.jpg"/>
          <p:cNvPicPr>
            <a:picLocks noChangeAspect="1" noChangeArrowheads="1"/>
          </p:cNvPicPr>
          <p:nvPr/>
        </p:nvPicPr>
        <p:blipFill>
          <a:blip r:embed="rId2" cstate="print"/>
          <a:srcRect l="30135" r="27982"/>
          <a:stretch>
            <a:fillRect/>
          </a:stretch>
        </p:blipFill>
        <p:spPr bwMode="auto">
          <a:xfrm>
            <a:off x="0" y="0"/>
            <a:ext cx="1682218" cy="3962400"/>
          </a:xfrm>
          <a:prstGeom prst="rect">
            <a:avLst/>
          </a:prstGeom>
          <a:noFill/>
        </p:spPr>
      </p:pic>
      <p:sp>
        <p:nvSpPr>
          <p:cNvPr id="3" name="Rectangle 2"/>
          <p:cNvSpPr/>
          <p:nvPr/>
        </p:nvSpPr>
        <p:spPr>
          <a:xfrm>
            <a:off x="1676400" y="228600"/>
            <a:ext cx="7315200" cy="892552"/>
          </a:xfrm>
          <a:prstGeom prst="rect">
            <a:avLst/>
          </a:prstGeom>
        </p:spPr>
        <p:txBody>
          <a:bodyPr wrap="square">
            <a:spAutoFit/>
          </a:bodyPr>
          <a:lstStyle/>
          <a:p>
            <a:pPr marL="514350" indent="-514350"/>
            <a:r>
              <a:rPr lang="en-US" sz="2600" b="1" dirty="0" smtClean="0">
                <a:solidFill>
                  <a:srgbClr val="FF0000"/>
                </a:solidFill>
                <a:latin typeface="Tahoma" pitchFamily="34" charset="0"/>
                <a:ea typeface="Tahoma" pitchFamily="34" charset="0"/>
                <a:cs typeface="Tahoma" pitchFamily="34" charset="0"/>
              </a:rPr>
              <a:t>5.	Submission recognizes our dependence on others</a:t>
            </a:r>
            <a:endParaRPr lang="en-US" sz="2600" dirty="0">
              <a:solidFill>
                <a:srgbClr val="FF0000"/>
              </a:solidFill>
              <a:latin typeface="Tahoma" pitchFamily="34" charset="0"/>
              <a:ea typeface="Tahoma" pitchFamily="34" charset="0"/>
              <a:cs typeface="Tahoma" pitchFamily="34" charset="0"/>
            </a:endParaRPr>
          </a:p>
        </p:txBody>
      </p:sp>
      <p:sp>
        <p:nvSpPr>
          <p:cNvPr id="7" name="Rectangle 6"/>
          <p:cNvSpPr/>
          <p:nvPr/>
        </p:nvSpPr>
        <p:spPr>
          <a:xfrm>
            <a:off x="1676400" y="1143000"/>
            <a:ext cx="7772400" cy="1200329"/>
          </a:xfrm>
          <a:prstGeom prst="rect">
            <a:avLst/>
          </a:prstGeom>
        </p:spPr>
        <p:txBody>
          <a:bodyPr wrap="square">
            <a:spAutoFit/>
          </a:bodyPr>
          <a:lstStyle/>
          <a:p>
            <a:r>
              <a:rPr lang="en-US" sz="2400" dirty="0" smtClean="0">
                <a:solidFill>
                  <a:srgbClr val="002060"/>
                </a:solidFill>
                <a:latin typeface="Tahoma" pitchFamily="34" charset="0"/>
                <a:ea typeface="Tahoma" pitchFamily="34" charset="0"/>
                <a:cs typeface="Tahoma" pitchFamily="34" charset="0"/>
              </a:rPr>
              <a:t>1 </a:t>
            </a:r>
            <a:r>
              <a:rPr lang="en-US" sz="2400" dirty="0" err="1" smtClean="0">
                <a:solidFill>
                  <a:srgbClr val="002060"/>
                </a:solidFill>
                <a:latin typeface="Tahoma" pitchFamily="34" charset="0"/>
                <a:ea typeface="Tahoma" pitchFamily="34" charset="0"/>
                <a:cs typeface="Tahoma" pitchFamily="34" charset="0"/>
              </a:rPr>
              <a:t>Cor</a:t>
            </a:r>
            <a:r>
              <a:rPr lang="en-US" sz="2400" dirty="0" smtClean="0">
                <a:solidFill>
                  <a:srgbClr val="002060"/>
                </a:solidFill>
                <a:latin typeface="Tahoma" pitchFamily="34" charset="0"/>
                <a:ea typeface="Tahoma" pitchFamily="34" charset="0"/>
                <a:cs typeface="Tahoma" pitchFamily="34" charset="0"/>
              </a:rPr>
              <a:t> 12:</a:t>
            </a:r>
            <a:r>
              <a:rPr lang="en-US" sz="2400" baseline="30000" dirty="0" smtClean="0">
                <a:solidFill>
                  <a:srgbClr val="002060"/>
                </a:solidFill>
                <a:latin typeface="Tahoma" pitchFamily="34" charset="0"/>
                <a:ea typeface="Tahoma" pitchFamily="34" charset="0"/>
                <a:cs typeface="Tahoma" pitchFamily="34" charset="0"/>
              </a:rPr>
              <a:t>21</a:t>
            </a:r>
            <a:r>
              <a:rPr lang="en-US" sz="2400" dirty="0" smtClean="0">
                <a:solidFill>
                  <a:srgbClr val="002060"/>
                </a:solidFill>
                <a:latin typeface="Tahoma" pitchFamily="34" charset="0"/>
                <a:ea typeface="Tahoma" pitchFamily="34" charset="0"/>
                <a:cs typeface="Tahoma" pitchFamily="34" charset="0"/>
              </a:rPr>
              <a:t> The eye cannot say to the hand, "I don't need you!" And the head cannot say to the feet, "I don't need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lds.org/scriptures/bc/scriptures/ot/gen/6/images/008-008-noah-and-the-ark-with-animals-med.jpg?download=true"/>
          <p:cNvPicPr>
            <a:picLocks noChangeAspect="1" noChangeArrowheads="1"/>
          </p:cNvPicPr>
          <p:nvPr/>
        </p:nvPicPr>
        <p:blipFill>
          <a:blip r:embed="rId2" cstate="print"/>
          <a:srcRect l="846" t="1263" r="846" b="1263"/>
          <a:stretch>
            <a:fillRect/>
          </a:stretch>
        </p:blipFill>
        <p:spPr bwMode="auto">
          <a:xfrm>
            <a:off x="838200" y="1676400"/>
            <a:ext cx="7461162" cy="4953000"/>
          </a:xfrm>
          <a:prstGeom prst="rect">
            <a:avLst/>
          </a:prstGeom>
          <a:noFill/>
        </p:spPr>
      </p:pic>
      <p:sp>
        <p:nvSpPr>
          <p:cNvPr id="3" name="Rectangle 2"/>
          <p:cNvSpPr/>
          <p:nvPr/>
        </p:nvSpPr>
        <p:spPr>
          <a:xfrm>
            <a:off x="152400" y="228600"/>
            <a:ext cx="8991600" cy="954107"/>
          </a:xfrm>
          <a:prstGeom prst="rect">
            <a:avLst/>
          </a:prstGeom>
        </p:spPr>
        <p:txBody>
          <a:bodyPr wrap="square">
            <a:spAutoFit/>
          </a:bodyPr>
          <a:lstStyle/>
          <a:p>
            <a:pPr algn="ctr"/>
            <a:r>
              <a:rPr lang="en-MY" sz="2800" dirty="0" smtClean="0">
                <a:solidFill>
                  <a:srgbClr val="002060"/>
                </a:solidFill>
                <a:latin typeface="Tahoma" pitchFamily="34" charset="0"/>
                <a:ea typeface="Tahoma" pitchFamily="34" charset="0"/>
                <a:cs typeface="Tahoma" pitchFamily="34" charset="0"/>
              </a:rPr>
              <a:t>Gen 6:</a:t>
            </a:r>
            <a:r>
              <a:rPr lang="en-MY" sz="2800" baseline="30000" dirty="0" smtClean="0">
                <a:solidFill>
                  <a:srgbClr val="002060"/>
                </a:solidFill>
                <a:latin typeface="Tahoma" pitchFamily="34" charset="0"/>
                <a:ea typeface="Tahoma" pitchFamily="34" charset="0"/>
                <a:cs typeface="Tahoma" pitchFamily="34" charset="0"/>
              </a:rPr>
              <a:t>22</a:t>
            </a:r>
            <a:r>
              <a:rPr lang="en-MY" sz="2800" dirty="0" smtClean="0">
                <a:solidFill>
                  <a:srgbClr val="002060"/>
                </a:solidFill>
                <a:latin typeface="Tahoma" pitchFamily="34" charset="0"/>
                <a:ea typeface="Tahoma" pitchFamily="34" charset="0"/>
                <a:cs typeface="Tahoma" pitchFamily="34" charset="0"/>
              </a:rPr>
              <a:t> Noah did </a:t>
            </a:r>
            <a:r>
              <a:rPr lang="en-MY" sz="2800" dirty="0" smtClean="0">
                <a:solidFill>
                  <a:srgbClr val="FF0000"/>
                </a:solidFill>
                <a:latin typeface="Tahoma" pitchFamily="34" charset="0"/>
                <a:ea typeface="Tahoma" pitchFamily="34" charset="0"/>
                <a:cs typeface="Tahoma" pitchFamily="34" charset="0"/>
              </a:rPr>
              <a:t>everything</a:t>
            </a:r>
            <a:r>
              <a:rPr lang="en-MY" sz="2800" dirty="0" smtClean="0">
                <a:solidFill>
                  <a:srgbClr val="002060"/>
                </a:solidFill>
                <a:latin typeface="Tahoma" pitchFamily="34" charset="0"/>
                <a:ea typeface="Tahoma" pitchFamily="34" charset="0"/>
                <a:cs typeface="Tahoma" pitchFamily="34" charset="0"/>
              </a:rPr>
              <a:t> </a:t>
            </a:r>
          </a:p>
          <a:p>
            <a:pPr algn="ctr"/>
            <a:r>
              <a:rPr lang="en-MY" sz="2800" dirty="0" smtClean="0">
                <a:solidFill>
                  <a:srgbClr val="002060"/>
                </a:solidFill>
                <a:latin typeface="Tahoma" pitchFamily="34" charset="0"/>
                <a:ea typeface="Tahoma" pitchFamily="34" charset="0"/>
                <a:cs typeface="Tahoma" pitchFamily="34" charset="0"/>
              </a:rPr>
              <a:t>just as God commanded him.</a:t>
            </a:r>
            <a:endParaRPr lang="en-MY" sz="28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meetville.com/images/quotes/Quotation-Aristotle-good-leader-leadership-Meetville-Quotes-54939.jpg"/>
          <p:cNvPicPr>
            <a:picLocks noChangeAspect="1" noChangeArrowheads="1"/>
          </p:cNvPicPr>
          <p:nvPr/>
        </p:nvPicPr>
        <p:blipFill>
          <a:blip r:embed="rId2" cstate="print"/>
          <a:srcRect b="5497"/>
          <a:stretch>
            <a:fillRect/>
          </a:stretch>
        </p:blipFill>
        <p:spPr bwMode="auto">
          <a:xfrm>
            <a:off x="1447800" y="1219200"/>
            <a:ext cx="6400747" cy="412761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armansyah.weblog.esaunggul.ac.id/wp-content/uploads/sites/97/2013/01/great-leader.jpg"/>
          <p:cNvPicPr>
            <a:picLocks noChangeAspect="1" noChangeArrowheads="1"/>
          </p:cNvPicPr>
          <p:nvPr/>
        </p:nvPicPr>
        <p:blipFill>
          <a:blip r:embed="rId2" cstate="print"/>
          <a:srcRect/>
          <a:stretch>
            <a:fillRect/>
          </a:stretch>
        </p:blipFill>
        <p:spPr bwMode="auto">
          <a:xfrm>
            <a:off x="0" y="0"/>
            <a:ext cx="9144001" cy="68580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s://cognitivediscopants.files.wordpress.com/2012/02/word-joshua.jpg"/>
          <p:cNvPicPr>
            <a:picLocks noChangeAspect="1" noChangeArrowheads="1"/>
          </p:cNvPicPr>
          <p:nvPr/>
        </p:nvPicPr>
        <p:blipFill>
          <a:blip r:embed="rId2"/>
          <a:srcRect/>
          <a:stretch>
            <a:fillRect/>
          </a:stretch>
        </p:blipFill>
        <p:spPr bwMode="auto">
          <a:xfrm>
            <a:off x="1828800" y="0"/>
            <a:ext cx="5477950" cy="68580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biblepic.com/53/30259.jpg"/>
          <p:cNvPicPr>
            <a:picLocks noChangeAspect="1" noChangeArrowheads="1"/>
          </p:cNvPicPr>
          <p:nvPr/>
        </p:nvPicPr>
        <p:blipFill>
          <a:blip r:embed="rId2" cstate="print"/>
          <a:srcRect t="3750" b="12500"/>
          <a:stretch>
            <a:fillRect/>
          </a:stretch>
        </p:blipFill>
        <p:spPr bwMode="auto">
          <a:xfrm>
            <a:off x="1600200" y="381000"/>
            <a:ext cx="5641072" cy="4724400"/>
          </a:xfrm>
          <a:prstGeom prst="rect">
            <a:avLst/>
          </a:prstGeom>
          <a:noFill/>
        </p:spPr>
      </p:pic>
      <p:cxnSp>
        <p:nvCxnSpPr>
          <p:cNvPr id="7" name="Straight Connector 6"/>
          <p:cNvCxnSpPr/>
          <p:nvPr/>
        </p:nvCxnSpPr>
        <p:spPr>
          <a:xfrm>
            <a:off x="1981200" y="990600"/>
            <a:ext cx="990600"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562600" y="1524000"/>
            <a:ext cx="1219200"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descr="http://mtfw.net/wp-content/uploads/2014/03/Submission-2-682x1024.jpg"/>
          <p:cNvSpPr>
            <a:spLocks noChangeAspect="1" noChangeArrowheads="1"/>
          </p:cNvSpPr>
          <p:nvPr/>
        </p:nvSpPr>
        <p:spPr bwMode="auto">
          <a:xfrm>
            <a:off x="63500" y="-136525"/>
            <a:ext cx="4981575" cy="74866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64" name="AutoShape 4" descr="http://mtfw.net/wp-content/uploads/2014/03/Submission-2-682x1024.jpg"/>
          <p:cNvSpPr>
            <a:spLocks noChangeAspect="1" noChangeArrowheads="1"/>
          </p:cNvSpPr>
          <p:nvPr/>
        </p:nvSpPr>
        <p:spPr bwMode="auto">
          <a:xfrm>
            <a:off x="63500" y="-136525"/>
            <a:ext cx="4981575" cy="74866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1682" name="Picture 2" descr="https://s-media-cache-ak0.pinimg.com/736x/31/b8/af/31b8afad7303423028744ed1a916a64f.jpg"/>
          <p:cNvPicPr>
            <a:picLocks noChangeAspect="1" noChangeArrowheads="1"/>
          </p:cNvPicPr>
          <p:nvPr/>
        </p:nvPicPr>
        <p:blipFill>
          <a:blip r:embed="rId2" cstate="print"/>
          <a:srcRect/>
          <a:stretch>
            <a:fillRect/>
          </a:stretch>
        </p:blipFill>
        <p:spPr bwMode="auto">
          <a:xfrm>
            <a:off x="990600" y="1295400"/>
            <a:ext cx="7010400" cy="5257801"/>
          </a:xfrm>
          <a:prstGeom prst="rect">
            <a:avLst/>
          </a:prstGeom>
          <a:noFill/>
        </p:spPr>
      </p:pic>
      <p:sp>
        <p:nvSpPr>
          <p:cNvPr id="5" name="Rectangle 4"/>
          <p:cNvSpPr/>
          <p:nvPr/>
        </p:nvSpPr>
        <p:spPr>
          <a:xfrm>
            <a:off x="1447800" y="381000"/>
            <a:ext cx="3650358" cy="646331"/>
          </a:xfrm>
          <a:prstGeom prst="rect">
            <a:avLst/>
          </a:prstGeom>
        </p:spPr>
        <p:txBody>
          <a:bodyPr wrap="none">
            <a:spAutoFit/>
          </a:bodyPr>
          <a:lstStyle/>
          <a:p>
            <a:pPr fontAlgn="base">
              <a:spcAft>
                <a:spcPct val="0"/>
              </a:spcAft>
            </a:pPr>
            <a:r>
              <a:rPr lang="en-US" sz="3600" b="1" dirty="0" smtClean="0">
                <a:solidFill>
                  <a:srgbClr val="FF0000"/>
                </a:solidFill>
                <a:latin typeface="Tahoma" pitchFamily="34" charset="0"/>
                <a:ea typeface="Tahoma" pitchFamily="34" charset="0"/>
                <a:cs typeface="Tahoma" pitchFamily="34" charset="0"/>
              </a:rPr>
              <a:t>C.  WHAT IF…?</a:t>
            </a:r>
            <a:endParaRPr lang="en-US" sz="3600" dirty="0" smtClean="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90600" y="152400"/>
            <a:ext cx="7463903" cy="707886"/>
          </a:xfrm>
          <a:prstGeom prst="rect">
            <a:avLst/>
          </a:prstGeom>
        </p:spPr>
        <p:txBody>
          <a:bodyPr wrap="none">
            <a:spAutoFit/>
          </a:bodyPr>
          <a:lstStyle/>
          <a:p>
            <a:pPr algn="ctr" fontAlgn="base">
              <a:spcAft>
                <a:spcPct val="0"/>
              </a:spcAft>
            </a:pPr>
            <a:r>
              <a:rPr lang="en-US" sz="4000" b="1" i="1" dirty="0" smtClean="0">
                <a:solidFill>
                  <a:srgbClr val="FF0000"/>
                </a:solidFill>
                <a:latin typeface="Tahoma" pitchFamily="34" charset="0"/>
                <a:ea typeface="Tahoma" pitchFamily="34" charset="0"/>
                <a:cs typeface="Tahoma" pitchFamily="34" charset="0"/>
              </a:rPr>
              <a:t>THE LEADER’S SUBMISSION</a:t>
            </a:r>
          </a:p>
        </p:txBody>
      </p:sp>
      <p:sp>
        <p:nvSpPr>
          <p:cNvPr id="10" name="Rectangle 9"/>
          <p:cNvSpPr/>
          <p:nvPr/>
        </p:nvSpPr>
        <p:spPr>
          <a:xfrm>
            <a:off x="381000" y="1371600"/>
            <a:ext cx="3671198" cy="646331"/>
          </a:xfrm>
          <a:prstGeom prst="rect">
            <a:avLst/>
          </a:prstGeom>
        </p:spPr>
        <p:txBody>
          <a:bodyPr wrap="none">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	PROBLEMS</a:t>
            </a:r>
            <a:endParaRPr lang="en-US" sz="3600" dirty="0" smtClean="0">
              <a:solidFill>
                <a:srgbClr val="002060"/>
              </a:solidFill>
              <a:latin typeface="Tahoma" pitchFamily="34" charset="0"/>
              <a:ea typeface="Tahoma" pitchFamily="34" charset="0"/>
              <a:cs typeface="Tahoma" pitchFamily="34" charset="0"/>
            </a:endParaRPr>
          </a:p>
        </p:txBody>
      </p:sp>
      <p:sp>
        <p:nvSpPr>
          <p:cNvPr id="11" name="Rectangle 10"/>
          <p:cNvSpPr/>
          <p:nvPr/>
        </p:nvSpPr>
        <p:spPr>
          <a:xfrm>
            <a:off x="1295400" y="2286000"/>
            <a:ext cx="4572000" cy="923330"/>
          </a:xfrm>
          <a:prstGeom prst="rect">
            <a:avLst/>
          </a:prstGeom>
        </p:spPr>
        <p:txBody>
          <a:bodyPr>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II.	PERCEPTION</a:t>
            </a:r>
          </a:p>
          <a:p>
            <a:pPr fontAlgn="base">
              <a:spcAft>
                <a:spcPct val="0"/>
              </a:spcAft>
            </a:pPr>
            <a:r>
              <a:rPr lang="en-US" dirty="0" smtClean="0">
                <a:solidFill>
                  <a:prstClr val="white"/>
                </a:solidFill>
                <a:latin typeface="Tahoma" pitchFamily="34" charset="0"/>
                <a:ea typeface="Tahoma" pitchFamily="34" charset="0"/>
                <a:cs typeface="Tahoma" pitchFamily="34" charset="0"/>
              </a:rPr>
              <a:t> </a:t>
            </a:r>
          </a:p>
        </p:txBody>
      </p:sp>
      <p:sp>
        <p:nvSpPr>
          <p:cNvPr id="12" name="Rectangle 11"/>
          <p:cNvSpPr/>
          <p:nvPr/>
        </p:nvSpPr>
        <p:spPr>
          <a:xfrm>
            <a:off x="2362200" y="3276600"/>
            <a:ext cx="4132863" cy="646331"/>
          </a:xfrm>
          <a:prstGeom prst="rect">
            <a:avLst/>
          </a:prstGeom>
        </p:spPr>
        <p:txBody>
          <a:bodyPr wrap="none">
            <a:spAutoFit/>
          </a:bodyPr>
          <a:lstStyle/>
          <a:p>
            <a:r>
              <a:rPr lang="en-US" sz="3600" b="1" dirty="0" smtClean="0">
                <a:solidFill>
                  <a:srgbClr val="002060"/>
                </a:solidFill>
                <a:latin typeface="Tahoma" pitchFamily="34" charset="0"/>
                <a:ea typeface="Tahoma" pitchFamily="34" charset="0"/>
                <a:cs typeface="Tahoma" pitchFamily="34" charset="0"/>
              </a:rPr>
              <a:t>III.	 PRINCIPLES</a:t>
            </a:r>
            <a:endParaRPr lang="en-MY" sz="36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s://brianlpowell.files.wordpress.com/2014/06/servant-leader-01.jpg"/>
          <p:cNvPicPr>
            <a:picLocks noChangeAspect="1" noChangeArrowheads="1"/>
          </p:cNvPicPr>
          <p:nvPr/>
        </p:nvPicPr>
        <p:blipFill>
          <a:blip r:embed="rId2"/>
          <a:srcRect/>
          <a:stretch>
            <a:fillRect/>
          </a:stretch>
        </p:blipFill>
        <p:spPr bwMode="auto">
          <a:xfrm>
            <a:off x="0" y="1371600"/>
            <a:ext cx="9144000" cy="4572001"/>
          </a:xfrm>
          <a:prstGeom prst="rect">
            <a:avLst/>
          </a:prstGeom>
          <a:noFill/>
        </p:spPr>
      </p:pic>
      <p:sp>
        <p:nvSpPr>
          <p:cNvPr id="3" name="TextBox 2"/>
          <p:cNvSpPr txBox="1"/>
          <p:nvPr/>
        </p:nvSpPr>
        <p:spPr>
          <a:xfrm>
            <a:off x="457200" y="304800"/>
            <a:ext cx="66294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A. Serve Like Christ</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lmindia.org/wp-content/gallery/01/Leader-Servant-First-AD.jpg"/>
          <p:cNvPicPr>
            <a:picLocks noChangeAspect="1" noChangeArrowheads="1"/>
          </p:cNvPicPr>
          <p:nvPr/>
        </p:nvPicPr>
        <p:blipFill>
          <a:blip r:embed="rId2"/>
          <a:srcRect/>
          <a:stretch>
            <a:fillRect/>
          </a:stretch>
        </p:blipFill>
        <p:spPr bwMode="auto">
          <a:xfrm>
            <a:off x="2057400" y="838200"/>
            <a:ext cx="5181600" cy="5181601"/>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defendingcontending.files.wordpress.com/2011/05/20100504_submission-and-servant-leadership_poster_img.jpg"/>
          <p:cNvPicPr>
            <a:picLocks noChangeAspect="1" noChangeArrowheads="1"/>
          </p:cNvPicPr>
          <p:nvPr/>
        </p:nvPicPr>
        <p:blipFill>
          <a:blip r:embed="rId2" cstate="print"/>
          <a:srcRect/>
          <a:stretch>
            <a:fillRect/>
          </a:stretch>
        </p:blipFill>
        <p:spPr bwMode="auto">
          <a:xfrm>
            <a:off x="-2926" y="0"/>
            <a:ext cx="9146926" cy="68580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4.bp.blogspot.com/-WuYnrlmVn2Y/VTuntS_KKfI/AAAAAAAAUYo/K7KrY2fbLcM/s1600/servant-leadership.jpg"/>
          <p:cNvPicPr>
            <a:picLocks noChangeAspect="1" noChangeArrowheads="1"/>
          </p:cNvPicPr>
          <p:nvPr/>
        </p:nvPicPr>
        <p:blipFill>
          <a:blip r:embed="rId2"/>
          <a:srcRect t="37995" b="28996"/>
          <a:stretch>
            <a:fillRect/>
          </a:stretch>
        </p:blipFill>
        <p:spPr bwMode="auto">
          <a:xfrm>
            <a:off x="533400" y="457200"/>
            <a:ext cx="7848376" cy="2590800"/>
          </a:xfrm>
          <a:prstGeom prst="rect">
            <a:avLst/>
          </a:prstGeom>
          <a:noFill/>
        </p:spPr>
      </p:pic>
      <p:sp>
        <p:nvSpPr>
          <p:cNvPr id="4" name="Rectangle 3"/>
          <p:cNvSpPr/>
          <p:nvPr/>
        </p:nvSpPr>
        <p:spPr>
          <a:xfrm>
            <a:off x="533400" y="3352800"/>
            <a:ext cx="7924800" cy="1384995"/>
          </a:xfrm>
          <a:prstGeom prst="rect">
            <a:avLst/>
          </a:prstGeom>
        </p:spPr>
        <p:txBody>
          <a:bodyPr wrap="square">
            <a:spAutoFit/>
          </a:bodyPr>
          <a:lstStyle/>
          <a:p>
            <a:r>
              <a:rPr lang="en-MY" dirty="0" smtClean="0"/>
              <a:t> </a:t>
            </a:r>
            <a:r>
              <a:rPr lang="en-MY" sz="2800" dirty="0" smtClean="0">
                <a:solidFill>
                  <a:srgbClr val="002060"/>
                </a:solidFill>
                <a:latin typeface="Tahoma" pitchFamily="34" charset="0"/>
                <a:ea typeface="Tahoma" pitchFamily="34" charset="0"/>
                <a:cs typeface="Tahoma" pitchFamily="34" charset="0"/>
              </a:rPr>
              <a:t>Mark 10:</a:t>
            </a:r>
            <a:r>
              <a:rPr lang="en-MY" sz="2800" baseline="30000" dirty="0" smtClean="0">
                <a:solidFill>
                  <a:srgbClr val="002060"/>
                </a:solidFill>
                <a:latin typeface="Tahoma" pitchFamily="34" charset="0"/>
                <a:ea typeface="Tahoma" pitchFamily="34" charset="0"/>
                <a:cs typeface="Tahoma" pitchFamily="34" charset="0"/>
              </a:rPr>
              <a:t>45</a:t>
            </a:r>
            <a:r>
              <a:rPr lang="en-MY" sz="2800" dirty="0" smtClean="0">
                <a:solidFill>
                  <a:srgbClr val="002060"/>
                </a:solidFill>
                <a:latin typeface="Tahoma" pitchFamily="34" charset="0"/>
                <a:ea typeface="Tahoma" pitchFamily="34" charset="0"/>
                <a:cs typeface="Tahoma" pitchFamily="34" charset="0"/>
              </a:rPr>
              <a:t> </a:t>
            </a:r>
            <a:r>
              <a:rPr lang="en-MY" sz="2800" dirty="0" smtClean="0">
                <a:solidFill>
                  <a:srgbClr val="002060"/>
                </a:solidFill>
                <a:latin typeface="Tahoma" pitchFamily="34" charset="0"/>
                <a:ea typeface="Tahoma" pitchFamily="34" charset="0"/>
                <a:cs typeface="Tahoma" pitchFamily="34" charset="0"/>
              </a:rPr>
              <a:t>For even the Son of Man did not come to be served, but to serve, and to give his life as a ransom for many</a:t>
            </a:r>
            <a:r>
              <a:rPr lang="en-MY" sz="2800" dirty="0" smtClean="0">
                <a:solidFill>
                  <a:srgbClr val="002060"/>
                </a:solidFill>
                <a:latin typeface="Tahoma" pitchFamily="34" charset="0"/>
                <a:ea typeface="Tahoma" pitchFamily="34" charset="0"/>
                <a:cs typeface="Tahoma" pitchFamily="34" charset="0"/>
              </a:rPr>
              <a:t>.”</a:t>
            </a:r>
            <a:endParaRPr lang="en-MY" sz="28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90600" y="152400"/>
            <a:ext cx="7463903" cy="707886"/>
          </a:xfrm>
          <a:prstGeom prst="rect">
            <a:avLst/>
          </a:prstGeom>
        </p:spPr>
        <p:txBody>
          <a:bodyPr wrap="none">
            <a:spAutoFit/>
          </a:bodyPr>
          <a:lstStyle/>
          <a:p>
            <a:pPr algn="ctr" fontAlgn="base">
              <a:spcAft>
                <a:spcPct val="0"/>
              </a:spcAft>
            </a:pPr>
            <a:r>
              <a:rPr lang="en-US" sz="4000" b="1" i="1" dirty="0" smtClean="0">
                <a:solidFill>
                  <a:srgbClr val="FF0000"/>
                </a:solidFill>
                <a:latin typeface="Tahoma" pitchFamily="34" charset="0"/>
                <a:ea typeface="Tahoma" pitchFamily="34" charset="0"/>
                <a:cs typeface="Tahoma" pitchFamily="34" charset="0"/>
              </a:rPr>
              <a:t>THE LEADER’S SUBMISSION</a:t>
            </a:r>
          </a:p>
        </p:txBody>
      </p:sp>
      <p:sp>
        <p:nvSpPr>
          <p:cNvPr id="10" name="Rectangle 9"/>
          <p:cNvSpPr/>
          <p:nvPr/>
        </p:nvSpPr>
        <p:spPr>
          <a:xfrm>
            <a:off x="381000" y="1371600"/>
            <a:ext cx="3671198" cy="646331"/>
          </a:xfrm>
          <a:prstGeom prst="rect">
            <a:avLst/>
          </a:prstGeom>
        </p:spPr>
        <p:txBody>
          <a:bodyPr wrap="none">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	PROBLEMS</a:t>
            </a:r>
            <a:endParaRPr lang="en-US" sz="3600" dirty="0" smtClean="0">
              <a:solidFill>
                <a:srgbClr val="002060"/>
              </a:solidFill>
              <a:latin typeface="Tahoma" pitchFamily="34" charset="0"/>
              <a:ea typeface="Tahoma" pitchFamily="34" charset="0"/>
              <a:cs typeface="Tahoma" pitchFamily="34" charset="0"/>
            </a:endParaRPr>
          </a:p>
        </p:txBody>
      </p:sp>
      <p:sp>
        <p:nvSpPr>
          <p:cNvPr id="11" name="Rectangle 10"/>
          <p:cNvSpPr/>
          <p:nvPr/>
        </p:nvSpPr>
        <p:spPr>
          <a:xfrm>
            <a:off x="1295400" y="2286000"/>
            <a:ext cx="4572000" cy="923330"/>
          </a:xfrm>
          <a:prstGeom prst="rect">
            <a:avLst/>
          </a:prstGeom>
        </p:spPr>
        <p:txBody>
          <a:bodyPr>
            <a:spAutoFit/>
          </a:bodyPr>
          <a:lstStyle/>
          <a:p>
            <a:pPr fontAlgn="base">
              <a:spcAft>
                <a:spcPct val="0"/>
              </a:spcAft>
            </a:pPr>
            <a:r>
              <a:rPr lang="en-US" sz="3600" b="1" dirty="0" smtClean="0">
                <a:solidFill>
                  <a:srgbClr val="002060"/>
                </a:solidFill>
                <a:latin typeface="Tahoma" pitchFamily="34" charset="0"/>
                <a:ea typeface="Tahoma" pitchFamily="34" charset="0"/>
                <a:cs typeface="Tahoma" pitchFamily="34" charset="0"/>
              </a:rPr>
              <a:t>II.	PERCEPTION</a:t>
            </a:r>
          </a:p>
          <a:p>
            <a:pPr fontAlgn="base">
              <a:spcAft>
                <a:spcPct val="0"/>
              </a:spcAft>
            </a:pPr>
            <a:r>
              <a:rPr lang="en-US" dirty="0" smtClean="0">
                <a:solidFill>
                  <a:prstClr val="white"/>
                </a:solidFill>
                <a:latin typeface="Tahoma" pitchFamily="34" charset="0"/>
                <a:ea typeface="Tahoma" pitchFamily="34" charset="0"/>
                <a:cs typeface="Tahoma" pitchFamily="34" charset="0"/>
              </a:rPr>
              <a:t> </a:t>
            </a:r>
          </a:p>
        </p:txBody>
      </p:sp>
      <p:sp>
        <p:nvSpPr>
          <p:cNvPr id="12" name="Rectangle 11"/>
          <p:cNvSpPr/>
          <p:nvPr/>
        </p:nvSpPr>
        <p:spPr>
          <a:xfrm>
            <a:off x="2362200" y="3276600"/>
            <a:ext cx="4132863" cy="646331"/>
          </a:xfrm>
          <a:prstGeom prst="rect">
            <a:avLst/>
          </a:prstGeom>
        </p:spPr>
        <p:txBody>
          <a:bodyPr wrap="none">
            <a:spAutoFit/>
          </a:bodyPr>
          <a:lstStyle/>
          <a:p>
            <a:r>
              <a:rPr lang="en-US" sz="3600" b="1" dirty="0" smtClean="0">
                <a:solidFill>
                  <a:srgbClr val="002060"/>
                </a:solidFill>
                <a:latin typeface="Tahoma" pitchFamily="34" charset="0"/>
                <a:ea typeface="Tahoma" pitchFamily="34" charset="0"/>
                <a:cs typeface="Tahoma" pitchFamily="34" charset="0"/>
              </a:rPr>
              <a:t>III.	 PRINCIPLES</a:t>
            </a:r>
            <a:endParaRPr lang="en-MY" sz="36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aretehoops.com/wp-content/uploads/2014/11/Leadership-is-not-about.jpg"/>
          <p:cNvPicPr>
            <a:picLocks noChangeAspect="1" noChangeArrowheads="1"/>
          </p:cNvPicPr>
          <p:nvPr/>
        </p:nvPicPr>
        <p:blipFill>
          <a:blip r:embed="rId2" cstate="print"/>
          <a:srcRect/>
          <a:stretch>
            <a:fillRect/>
          </a:stretch>
        </p:blipFill>
        <p:spPr bwMode="auto">
          <a:xfrm>
            <a:off x="1219200" y="1295400"/>
            <a:ext cx="6709729" cy="41910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quotespictures.com/wp-content/uploads/2013/05/leaders-lead-by-examplewhether-one-intends-to-or-not-leadership-quote.jpeg"/>
          <p:cNvPicPr>
            <a:picLocks noChangeAspect="1" noChangeArrowheads="1"/>
          </p:cNvPicPr>
          <p:nvPr/>
        </p:nvPicPr>
        <p:blipFill>
          <a:blip r:embed="rId2" cstate="print"/>
          <a:srcRect b="47244"/>
          <a:stretch>
            <a:fillRect/>
          </a:stretch>
        </p:blipFill>
        <p:spPr bwMode="auto">
          <a:xfrm>
            <a:off x="685800" y="2057400"/>
            <a:ext cx="7801872" cy="2362200"/>
          </a:xfrm>
          <a:prstGeom prst="rect">
            <a:avLst/>
          </a:prstGeom>
          <a:noFill/>
        </p:spPr>
      </p:pic>
      <p:sp>
        <p:nvSpPr>
          <p:cNvPr id="4" name="TextBox 3"/>
          <p:cNvSpPr txBox="1"/>
          <p:nvPr/>
        </p:nvSpPr>
        <p:spPr>
          <a:xfrm>
            <a:off x="457200" y="304800"/>
            <a:ext cx="66294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B. Serve By Example</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quotespin.com/quotes-pics/RXhhbXBsZSBpcyBub3QgdGhlIG1haW4gdGhpbmcgaW4gaW5mbHVlbmNpbmcgb3RoZXJzLiBJdCBpcyB0aGUgb25seSB0aGluZy4/example-is-not-the-main-thing-in-_albert-schweitzer-quote.png"/>
          <p:cNvPicPr>
            <a:picLocks noChangeAspect="1" noChangeArrowheads="1"/>
          </p:cNvPicPr>
          <p:nvPr/>
        </p:nvPicPr>
        <p:blipFill>
          <a:blip r:embed="rId2"/>
          <a:srcRect l="9449" t="14961" r="6142"/>
          <a:stretch>
            <a:fillRect/>
          </a:stretch>
        </p:blipFill>
        <p:spPr bwMode="auto">
          <a:xfrm>
            <a:off x="1143000" y="838200"/>
            <a:ext cx="6880575" cy="40386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wordsonimages.com/pics/191583-o.jpg"/>
          <p:cNvPicPr>
            <a:picLocks noChangeAspect="1" noChangeArrowheads="1"/>
          </p:cNvPicPr>
          <p:nvPr/>
        </p:nvPicPr>
        <p:blipFill>
          <a:blip r:embed="rId2" cstate="print"/>
          <a:srcRect/>
          <a:stretch>
            <a:fillRect/>
          </a:stretch>
        </p:blipFill>
        <p:spPr bwMode="auto">
          <a:xfrm>
            <a:off x="5410200" y="1447800"/>
            <a:ext cx="3429000" cy="3429000"/>
          </a:xfrm>
          <a:prstGeom prst="rect">
            <a:avLst/>
          </a:prstGeom>
          <a:noFill/>
        </p:spPr>
      </p:pic>
      <p:sp>
        <p:nvSpPr>
          <p:cNvPr id="3" name="Rectangle 2"/>
          <p:cNvSpPr/>
          <p:nvPr/>
        </p:nvSpPr>
        <p:spPr>
          <a:xfrm>
            <a:off x="533400" y="1219200"/>
            <a:ext cx="4572000" cy="4093428"/>
          </a:xfrm>
          <a:prstGeom prst="rect">
            <a:avLst/>
          </a:prstGeom>
        </p:spPr>
        <p:txBody>
          <a:bodyPr>
            <a:spAutoFit/>
          </a:bodyPr>
          <a:lstStyle/>
          <a:p>
            <a:r>
              <a:rPr lang="en-MY" sz="2600" dirty="0" smtClean="0">
                <a:solidFill>
                  <a:srgbClr val="002060"/>
                </a:solidFill>
                <a:latin typeface="Tahoma" pitchFamily="34" charset="0"/>
                <a:ea typeface="Tahoma" pitchFamily="34" charset="0"/>
                <a:cs typeface="Tahoma" pitchFamily="34" charset="0"/>
              </a:rPr>
              <a:t>Titus 2:7 In everything </a:t>
            </a:r>
            <a:r>
              <a:rPr lang="en-MY" sz="2600" dirty="0" smtClean="0">
                <a:solidFill>
                  <a:srgbClr val="FF0000"/>
                </a:solidFill>
                <a:latin typeface="Tahoma" pitchFamily="34" charset="0"/>
                <a:ea typeface="Tahoma" pitchFamily="34" charset="0"/>
                <a:cs typeface="Tahoma" pitchFamily="34" charset="0"/>
              </a:rPr>
              <a:t>set them an example by doing what is good</a:t>
            </a:r>
            <a:r>
              <a:rPr lang="en-MY" sz="2600" dirty="0" smtClean="0">
                <a:solidFill>
                  <a:srgbClr val="002060"/>
                </a:solidFill>
                <a:latin typeface="Tahoma" pitchFamily="34" charset="0"/>
                <a:ea typeface="Tahoma" pitchFamily="34" charset="0"/>
                <a:cs typeface="Tahoma" pitchFamily="34" charset="0"/>
              </a:rPr>
              <a:t>. In your teaching show integrity, seriousness </a:t>
            </a:r>
            <a:r>
              <a:rPr lang="en-MY" sz="2600" baseline="30000" dirty="0" smtClean="0">
                <a:solidFill>
                  <a:srgbClr val="002060"/>
                </a:solidFill>
                <a:latin typeface="Tahoma" pitchFamily="34" charset="0"/>
                <a:ea typeface="Tahoma" pitchFamily="34" charset="0"/>
                <a:cs typeface="Tahoma" pitchFamily="34" charset="0"/>
              </a:rPr>
              <a:t>8</a:t>
            </a:r>
            <a:r>
              <a:rPr lang="en-MY" sz="2600" dirty="0" smtClean="0">
                <a:solidFill>
                  <a:srgbClr val="002060"/>
                </a:solidFill>
                <a:latin typeface="Tahoma" pitchFamily="34" charset="0"/>
                <a:ea typeface="Tahoma" pitchFamily="34" charset="0"/>
                <a:cs typeface="Tahoma" pitchFamily="34" charset="0"/>
              </a:rPr>
              <a:t> and soundness of speech that cannot be condemned, so that those who oppose you may be ashamed because they have nothing bad to say about us.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wordsonimages.com/pics/191583-o.jpg"/>
          <p:cNvPicPr>
            <a:picLocks noChangeAspect="1" noChangeArrowheads="1"/>
          </p:cNvPicPr>
          <p:nvPr/>
        </p:nvPicPr>
        <p:blipFill>
          <a:blip r:embed="rId2" cstate="print"/>
          <a:srcRect/>
          <a:stretch>
            <a:fillRect/>
          </a:stretch>
        </p:blipFill>
        <p:spPr bwMode="auto">
          <a:xfrm>
            <a:off x="5410200" y="1447800"/>
            <a:ext cx="3429000" cy="3429000"/>
          </a:xfrm>
          <a:prstGeom prst="rect">
            <a:avLst/>
          </a:prstGeom>
          <a:noFill/>
        </p:spPr>
      </p:pic>
      <p:sp>
        <p:nvSpPr>
          <p:cNvPr id="3" name="Rectangle 2"/>
          <p:cNvSpPr/>
          <p:nvPr/>
        </p:nvSpPr>
        <p:spPr>
          <a:xfrm>
            <a:off x="381000" y="2286000"/>
            <a:ext cx="4572000" cy="2246769"/>
          </a:xfrm>
          <a:prstGeom prst="rect">
            <a:avLst/>
          </a:prstGeom>
        </p:spPr>
        <p:txBody>
          <a:bodyPr>
            <a:spAutoFit/>
          </a:bodyPr>
          <a:lstStyle/>
          <a:p>
            <a:r>
              <a:rPr lang="en-MY" sz="2800" dirty="0" smtClean="0">
                <a:solidFill>
                  <a:srgbClr val="002060"/>
                </a:solidFill>
                <a:latin typeface="Tahoma" pitchFamily="34" charset="0"/>
                <a:ea typeface="Tahoma" pitchFamily="34" charset="0"/>
                <a:cs typeface="Tahoma" pitchFamily="34" charset="0"/>
              </a:rPr>
              <a:t>Phil 3:</a:t>
            </a:r>
            <a:r>
              <a:rPr lang="en-MY" sz="2800" baseline="30000" dirty="0" smtClean="0">
                <a:solidFill>
                  <a:srgbClr val="002060"/>
                </a:solidFill>
                <a:latin typeface="Tahoma" pitchFamily="34" charset="0"/>
                <a:ea typeface="Tahoma" pitchFamily="34" charset="0"/>
                <a:cs typeface="Tahoma" pitchFamily="34" charset="0"/>
              </a:rPr>
              <a:t>17</a:t>
            </a:r>
            <a:r>
              <a:rPr lang="en-MY" sz="2800" dirty="0" smtClean="0">
                <a:solidFill>
                  <a:srgbClr val="002060"/>
                </a:solidFill>
                <a:latin typeface="Tahoma" pitchFamily="34" charset="0"/>
                <a:ea typeface="Tahoma" pitchFamily="34" charset="0"/>
                <a:cs typeface="Tahoma" pitchFamily="34" charset="0"/>
              </a:rPr>
              <a:t> Join with others in following my </a:t>
            </a:r>
            <a:r>
              <a:rPr lang="en-MY" sz="2800" dirty="0" smtClean="0">
                <a:solidFill>
                  <a:srgbClr val="FF0000"/>
                </a:solidFill>
                <a:latin typeface="Tahoma" pitchFamily="34" charset="0"/>
                <a:ea typeface="Tahoma" pitchFamily="34" charset="0"/>
                <a:cs typeface="Tahoma" pitchFamily="34" charset="0"/>
              </a:rPr>
              <a:t>example</a:t>
            </a:r>
            <a:r>
              <a:rPr lang="en-MY" sz="2800" dirty="0" smtClean="0">
                <a:solidFill>
                  <a:srgbClr val="002060"/>
                </a:solidFill>
                <a:latin typeface="Tahoma" pitchFamily="34" charset="0"/>
                <a:ea typeface="Tahoma" pitchFamily="34" charset="0"/>
                <a:cs typeface="Tahoma" pitchFamily="34" charset="0"/>
              </a:rPr>
              <a:t>, brothers, and take note of those who live according to the </a:t>
            </a:r>
            <a:r>
              <a:rPr lang="en-MY" sz="2800" dirty="0" smtClean="0">
                <a:solidFill>
                  <a:srgbClr val="FF0000"/>
                </a:solidFill>
                <a:latin typeface="Tahoma" pitchFamily="34" charset="0"/>
                <a:ea typeface="Tahoma" pitchFamily="34" charset="0"/>
                <a:cs typeface="Tahoma" pitchFamily="34" charset="0"/>
              </a:rPr>
              <a:t>pattern</a:t>
            </a:r>
            <a:r>
              <a:rPr lang="en-MY" sz="2800" dirty="0" smtClean="0">
                <a:solidFill>
                  <a:srgbClr val="002060"/>
                </a:solidFill>
                <a:latin typeface="Tahoma" pitchFamily="34" charset="0"/>
                <a:ea typeface="Tahoma" pitchFamily="34" charset="0"/>
                <a:cs typeface="Tahoma" pitchFamily="34" charset="0"/>
              </a:rPr>
              <a:t> we gave you.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cdn2-b.examiner.com/sites/default/files/styles/image_content_width/hash/a6/f3/a6f3db4ca0069f95daef04cbb2dd0f0b.jpg?itok=U1myAikp"/>
          <p:cNvPicPr>
            <a:picLocks noChangeAspect="1" noChangeArrowheads="1"/>
          </p:cNvPicPr>
          <p:nvPr/>
        </p:nvPicPr>
        <p:blipFill>
          <a:blip r:embed="rId2"/>
          <a:srcRect/>
          <a:stretch>
            <a:fillRect/>
          </a:stretch>
        </p:blipFill>
        <p:spPr bwMode="auto">
          <a:xfrm>
            <a:off x="4876800" y="1066800"/>
            <a:ext cx="3962400" cy="3962400"/>
          </a:xfrm>
          <a:prstGeom prst="rect">
            <a:avLst/>
          </a:prstGeom>
          <a:noFill/>
        </p:spPr>
      </p:pic>
      <p:sp>
        <p:nvSpPr>
          <p:cNvPr id="4" name="Rectangle 3"/>
          <p:cNvSpPr/>
          <p:nvPr/>
        </p:nvSpPr>
        <p:spPr>
          <a:xfrm>
            <a:off x="304800" y="1600200"/>
            <a:ext cx="4343400" cy="3293209"/>
          </a:xfrm>
          <a:prstGeom prst="rect">
            <a:avLst/>
          </a:prstGeom>
        </p:spPr>
        <p:txBody>
          <a:bodyPr wrap="square">
            <a:spAutoFit/>
          </a:bodyPr>
          <a:lstStyle/>
          <a:p>
            <a:r>
              <a:rPr lang="en-MY" sz="2600" dirty="0" smtClean="0">
                <a:solidFill>
                  <a:srgbClr val="002060"/>
                </a:solidFill>
                <a:latin typeface="Tahoma" pitchFamily="34" charset="0"/>
                <a:ea typeface="Tahoma" pitchFamily="34" charset="0"/>
                <a:cs typeface="Tahoma" pitchFamily="34" charset="0"/>
              </a:rPr>
              <a:t>Matt 18:</a:t>
            </a:r>
            <a:r>
              <a:rPr lang="en-MY" sz="2600" baseline="30000" dirty="0" smtClean="0">
                <a:solidFill>
                  <a:srgbClr val="002060"/>
                </a:solidFill>
                <a:latin typeface="Tahoma" pitchFamily="34" charset="0"/>
                <a:ea typeface="Tahoma" pitchFamily="34" charset="0"/>
                <a:cs typeface="Tahoma" pitchFamily="34" charset="0"/>
              </a:rPr>
              <a:t>6 </a:t>
            </a:r>
            <a:r>
              <a:rPr lang="en-MY" sz="2600" dirty="0" smtClean="0">
                <a:solidFill>
                  <a:srgbClr val="002060"/>
                </a:solidFill>
                <a:latin typeface="Tahoma" pitchFamily="34" charset="0"/>
                <a:ea typeface="Tahoma" pitchFamily="34" charset="0"/>
                <a:cs typeface="Tahoma" pitchFamily="34" charset="0"/>
              </a:rPr>
              <a:t> But if anyone causes one of these little ones who believe in me to sin, it would be better for him to have a large millstone hung around his neck and to be drowned in the depths of the sea. </a:t>
            </a:r>
            <a:endParaRPr lang="en-MY" sz="260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4.bp.blogspot.com/-JBArbz_nUdg/Ue7UD29wQKI/AAAAAAAAAQk/2VOf77I-WlA/s1600/Servant+Leadership.jpg"/>
          <p:cNvPicPr>
            <a:picLocks noChangeAspect="1" noChangeArrowheads="1"/>
          </p:cNvPicPr>
          <p:nvPr/>
        </p:nvPicPr>
        <p:blipFill>
          <a:blip r:embed="rId2"/>
          <a:srcRect t="13386" b="9055"/>
          <a:stretch>
            <a:fillRect/>
          </a:stretch>
        </p:blipFill>
        <p:spPr bwMode="auto">
          <a:xfrm>
            <a:off x="1295400" y="838200"/>
            <a:ext cx="6509398" cy="5048699"/>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favimages.net/wp-content/uploads/2013/05/leadership-quotes-sayings-changing-himself-leo-tolstoy.png"/>
          <p:cNvPicPr>
            <a:picLocks noChangeAspect="1" noChangeArrowheads="1"/>
          </p:cNvPicPr>
          <p:nvPr/>
        </p:nvPicPr>
        <p:blipFill>
          <a:blip r:embed="rId2" cstate="print"/>
          <a:srcRect/>
          <a:stretch>
            <a:fillRect/>
          </a:stretch>
        </p:blipFill>
        <p:spPr bwMode="auto">
          <a:xfrm>
            <a:off x="806386" y="1143000"/>
            <a:ext cx="7312121" cy="43434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sysministriesinc.files.wordpress.com/2013/01/egg.jpg"/>
          <p:cNvPicPr>
            <a:picLocks noChangeAspect="1" noChangeArrowheads="1"/>
          </p:cNvPicPr>
          <p:nvPr/>
        </p:nvPicPr>
        <p:blipFill>
          <a:blip r:embed="rId2"/>
          <a:srcRect/>
          <a:stretch>
            <a:fillRect/>
          </a:stretch>
        </p:blipFill>
        <p:spPr bwMode="auto">
          <a:xfrm>
            <a:off x="1447800" y="1600200"/>
            <a:ext cx="6096000" cy="4572000"/>
          </a:xfrm>
          <a:prstGeom prst="rect">
            <a:avLst/>
          </a:prstGeom>
          <a:noFill/>
        </p:spPr>
      </p:pic>
      <p:sp>
        <p:nvSpPr>
          <p:cNvPr id="3" name="TextBox 2"/>
          <p:cNvSpPr txBox="1"/>
          <p:nvPr/>
        </p:nvSpPr>
        <p:spPr>
          <a:xfrm>
            <a:off x="457200" y="304800"/>
            <a:ext cx="80772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C</a:t>
            </a:r>
            <a:r>
              <a:rPr lang="en-US" sz="3600" b="1" dirty="0" smtClean="0">
                <a:solidFill>
                  <a:srgbClr val="FF0000"/>
                </a:solidFill>
                <a:latin typeface="Tahoma" pitchFamily="34" charset="0"/>
                <a:ea typeface="Tahoma" pitchFamily="34" charset="0"/>
                <a:cs typeface="Tahoma" pitchFamily="34" charset="0"/>
              </a:rPr>
              <a:t>. Serve Through Brokenness  </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blinds(horizontal)">
                                      <p:cBhvr>
                                        <p:cTn id="7"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8" name="Picture 4" descr="http://www.holyspiritinteractive.net/kids/biblestories/jacwresd.gif"/>
          <p:cNvPicPr>
            <a:picLocks noChangeAspect="1" noChangeArrowheads="1"/>
          </p:cNvPicPr>
          <p:nvPr/>
        </p:nvPicPr>
        <p:blipFill>
          <a:blip r:embed="rId2"/>
          <a:srcRect/>
          <a:stretch>
            <a:fillRect/>
          </a:stretch>
        </p:blipFill>
        <p:spPr bwMode="auto">
          <a:xfrm>
            <a:off x="914400" y="3886200"/>
            <a:ext cx="8247036" cy="2514600"/>
          </a:xfrm>
          <a:prstGeom prst="rect">
            <a:avLst/>
          </a:prstGeom>
          <a:noFill/>
        </p:spPr>
      </p:pic>
      <p:pic>
        <p:nvPicPr>
          <p:cNvPr id="88070" name="Picture 6" descr="http://2.bp.blogspot.com/-3aQZxxtD3jg/U4VlOaoaoEI/AAAAAAAAA9c/l8ow3MZqgvY/s1600/wrestle.png"/>
          <p:cNvPicPr>
            <a:picLocks noChangeAspect="1" noChangeArrowheads="1"/>
          </p:cNvPicPr>
          <p:nvPr/>
        </p:nvPicPr>
        <p:blipFill>
          <a:blip r:embed="rId3"/>
          <a:srcRect/>
          <a:stretch>
            <a:fillRect/>
          </a:stretch>
        </p:blipFill>
        <p:spPr bwMode="auto">
          <a:xfrm>
            <a:off x="2514600" y="1295400"/>
            <a:ext cx="6209950" cy="3581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662" t="913" r="662" b="913"/>
          <a:stretch>
            <a:fillRect/>
          </a:stretch>
        </p:blipFill>
        <p:spPr bwMode="auto">
          <a:xfrm>
            <a:off x="3655006" y="2902457"/>
            <a:ext cx="5488994" cy="3955543"/>
          </a:xfrm>
          <a:prstGeom prst="rect">
            <a:avLst/>
          </a:prstGeom>
          <a:noFill/>
          <a:ln w="9525">
            <a:noFill/>
            <a:miter lim="800000"/>
            <a:headEnd/>
            <a:tailEnd/>
          </a:ln>
        </p:spPr>
      </p:pic>
      <p:sp>
        <p:nvSpPr>
          <p:cNvPr id="6" name="TextBox 5"/>
          <p:cNvSpPr txBox="1"/>
          <p:nvPr/>
        </p:nvSpPr>
        <p:spPr>
          <a:xfrm>
            <a:off x="762000" y="685800"/>
            <a:ext cx="6629400" cy="646331"/>
          </a:xfrm>
          <a:prstGeom prst="rect">
            <a:avLst/>
          </a:prstGeom>
          <a:noFill/>
        </p:spPr>
        <p:txBody>
          <a:bodyPr wrap="square" rtlCol="0">
            <a:spAutoFit/>
          </a:bodyPr>
          <a:lstStyle/>
          <a:p>
            <a:r>
              <a:rPr lang="en-US" sz="3600" b="1" dirty="0" smtClean="0">
                <a:solidFill>
                  <a:srgbClr val="002060"/>
                </a:solidFill>
                <a:latin typeface="Tahoma" pitchFamily="34" charset="0"/>
                <a:ea typeface="Tahoma" pitchFamily="34" charset="0"/>
                <a:cs typeface="Tahoma" pitchFamily="34" charset="0"/>
              </a:rPr>
              <a:t>I.	PROBLEMS</a:t>
            </a:r>
            <a:endParaRPr lang="en-US" sz="3600" b="1" dirty="0">
              <a:solidFill>
                <a:srgbClr val="002060"/>
              </a:solidFill>
              <a:latin typeface="Tahoma" pitchFamily="34" charset="0"/>
              <a:ea typeface="Tahoma" pitchFamily="34" charset="0"/>
              <a:cs typeface="Tahoma" pitchFamily="34" charset="0"/>
            </a:endParaRPr>
          </a:p>
        </p:txBody>
      </p:sp>
      <p:sp>
        <p:nvSpPr>
          <p:cNvPr id="4" name="Rectangle 3"/>
          <p:cNvSpPr/>
          <p:nvPr/>
        </p:nvSpPr>
        <p:spPr>
          <a:xfrm rot="20279386">
            <a:off x="1614978" y="2572328"/>
            <a:ext cx="5325497" cy="707886"/>
          </a:xfrm>
          <a:prstGeom prst="rect">
            <a:avLst/>
          </a:prstGeom>
        </p:spPr>
        <p:txBody>
          <a:bodyPr wrap="none">
            <a:spAutoFit/>
          </a:bodyPr>
          <a:lstStyle/>
          <a:p>
            <a:pPr algn="ctr" fontAlgn="base">
              <a:spcAft>
                <a:spcPct val="0"/>
              </a:spcAft>
            </a:pPr>
            <a:r>
              <a:rPr lang="en-US" sz="4000" b="1" i="1" dirty="0" smtClean="0">
                <a:solidFill>
                  <a:srgbClr val="FF0000"/>
                </a:solidFill>
                <a:latin typeface="Tahoma" pitchFamily="34" charset="0"/>
                <a:ea typeface="Tahoma" pitchFamily="34" charset="0"/>
                <a:cs typeface="Tahoma" pitchFamily="34" charset="0"/>
              </a:rPr>
              <a:t>TOXIC LEADERSHIP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www.simplyjesusministries.com/uploads/4/7/7/2/4772774/3009479.jpg?1398190626"/>
          <p:cNvPicPr>
            <a:picLocks noChangeAspect="1" noChangeArrowheads="1"/>
          </p:cNvPicPr>
          <p:nvPr/>
        </p:nvPicPr>
        <p:blipFill>
          <a:blip r:embed="rId2"/>
          <a:srcRect b="6237"/>
          <a:stretch>
            <a:fillRect/>
          </a:stretch>
        </p:blipFill>
        <p:spPr bwMode="auto">
          <a:xfrm>
            <a:off x="914400" y="762000"/>
            <a:ext cx="7315197" cy="5144137"/>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assets.jw.org/assets/m/ijw12bc/502012428/ijw12bc_id-502012428.art/502012428_univ_lsr_lg.jpg"/>
          <p:cNvPicPr>
            <a:picLocks noChangeAspect="1" noChangeArrowheads="1"/>
          </p:cNvPicPr>
          <p:nvPr/>
        </p:nvPicPr>
        <p:blipFill>
          <a:blip r:embed="rId2"/>
          <a:srcRect/>
          <a:stretch>
            <a:fillRect/>
          </a:stretch>
        </p:blipFill>
        <p:spPr bwMode="auto">
          <a:xfrm>
            <a:off x="381000" y="457200"/>
            <a:ext cx="6019800" cy="3023900"/>
          </a:xfrm>
          <a:prstGeom prst="rect">
            <a:avLst/>
          </a:prstGeom>
          <a:noFill/>
        </p:spPr>
      </p:pic>
      <p:pic>
        <p:nvPicPr>
          <p:cNvPr id="83972" name="Picture 4" descr="http://www.cheruvallypally.org/wp-content/uploads/2012/01/moses-new.jpg"/>
          <p:cNvPicPr>
            <a:picLocks noChangeAspect="1" noChangeArrowheads="1"/>
          </p:cNvPicPr>
          <p:nvPr/>
        </p:nvPicPr>
        <p:blipFill>
          <a:blip r:embed="rId3"/>
          <a:srcRect/>
          <a:stretch>
            <a:fillRect/>
          </a:stretch>
        </p:blipFill>
        <p:spPr bwMode="auto">
          <a:xfrm>
            <a:off x="990599" y="3962400"/>
            <a:ext cx="7284715" cy="2209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blinds(horizontal)">
                                      <p:cBhvr>
                                        <p:cTn id="7" dur="5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www.foresthill.org/assets/components/foresthill/media/collections/51083d5e03d41/KingDavid_web_sm.jpg"/>
          <p:cNvPicPr>
            <a:picLocks noChangeAspect="1" noChangeArrowheads="1"/>
          </p:cNvPicPr>
          <p:nvPr/>
        </p:nvPicPr>
        <p:blipFill>
          <a:blip r:embed="rId2"/>
          <a:srcRect/>
          <a:stretch>
            <a:fillRect/>
          </a:stretch>
        </p:blipFill>
        <p:spPr bwMode="auto">
          <a:xfrm>
            <a:off x="304800" y="304800"/>
            <a:ext cx="5009936" cy="2819400"/>
          </a:xfrm>
          <a:prstGeom prst="rect">
            <a:avLst/>
          </a:prstGeom>
          <a:noFill/>
        </p:spPr>
      </p:pic>
      <p:pic>
        <p:nvPicPr>
          <p:cNvPr id="84996" name="Picture 4" descr="http://struckbygrace.files.wordpress.com/2011/02/apostle-paul.jpg"/>
          <p:cNvPicPr>
            <a:picLocks noChangeAspect="1" noChangeArrowheads="1"/>
          </p:cNvPicPr>
          <p:nvPr/>
        </p:nvPicPr>
        <p:blipFill>
          <a:blip r:embed="rId3"/>
          <a:srcRect/>
          <a:stretch>
            <a:fillRect/>
          </a:stretch>
        </p:blipFill>
        <p:spPr bwMode="auto">
          <a:xfrm>
            <a:off x="5520526" y="1295400"/>
            <a:ext cx="3429970" cy="4419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blinds(horizontal)">
                                      <p:cBhvr>
                                        <p:cTn id="7" dur="500"/>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AutoShape 2" descr="https://biblia.com/bible/images/500/Heb5.8?extension=png&amp;fallbackOnFailure=Fals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86020" name="AutoShape 4" descr="https://biblia.com/bible/images/500/Heb5.8?extension=png&amp;fallbackOnFailure=Fals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86022" name="AutoShape 6" descr="https://biblia.com/bible/images/500/Heb5.8?extension=png&amp;fallbackOnFailure=Fals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86024" name="AutoShape 8" descr="https://biblia.com/bible/images/500/Heb5.8?extension=png&amp;fallbackOnFailure=Fals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86026" name="AutoShape 10" descr="http://biblia.com/bible/images/500/Heb5.8?extension=png&amp;fallbackOnFailure=False"/>
          <p:cNvSpPr>
            <a:spLocks noChangeAspect="1" noChangeArrowheads="1"/>
          </p:cNvSpPr>
          <p:nvPr/>
        </p:nvSpPr>
        <p:spPr bwMode="auto">
          <a:xfrm>
            <a:off x="155575" y="-1227138"/>
            <a:ext cx="4552950" cy="2562226"/>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86028" name="AutoShape 12" descr="http://biblia.com/bible/images/500/Heb%205.8-9?extension=png&amp;fallbackOnFailure=Fals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MY"/>
          </a:p>
        </p:txBody>
      </p:sp>
      <p:pic>
        <p:nvPicPr>
          <p:cNvPr id="86030" name="Picture 14" descr="https://jonathangranovsky.files.wordpress.com/2010/05/hebrews.jpg"/>
          <p:cNvPicPr>
            <a:picLocks noChangeAspect="1" noChangeArrowheads="1"/>
          </p:cNvPicPr>
          <p:nvPr/>
        </p:nvPicPr>
        <p:blipFill>
          <a:blip r:embed="rId2"/>
          <a:srcRect/>
          <a:stretch>
            <a:fillRect/>
          </a:stretch>
        </p:blipFill>
        <p:spPr bwMode="auto">
          <a:xfrm>
            <a:off x="-1" y="685800"/>
            <a:ext cx="9143997" cy="51054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s-media-cache-ak0.pinimg.com/736x/8a/14/1a/8a141ad2278ba60000f5cf414ed44cd8.jpg"/>
          <p:cNvPicPr>
            <a:picLocks noChangeAspect="1" noChangeArrowheads="1"/>
          </p:cNvPicPr>
          <p:nvPr/>
        </p:nvPicPr>
        <p:blipFill>
          <a:blip r:embed="rId2"/>
          <a:srcRect/>
          <a:stretch>
            <a:fillRect/>
          </a:stretch>
        </p:blipFill>
        <p:spPr bwMode="auto">
          <a:xfrm>
            <a:off x="1447800" y="304800"/>
            <a:ext cx="6248400" cy="62484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ttps://images.indiegogo.com/file_attachments/536026/files/20140426142307-romans5-poster.jpg?1398547387"/>
          <p:cNvPicPr>
            <a:picLocks noChangeAspect="1" noChangeArrowheads="1"/>
          </p:cNvPicPr>
          <p:nvPr/>
        </p:nvPicPr>
        <p:blipFill>
          <a:blip r:embed="rId2"/>
          <a:srcRect l="4724" t="21607" r="4252" b="23665"/>
          <a:stretch>
            <a:fillRect/>
          </a:stretch>
        </p:blipFill>
        <p:spPr bwMode="auto">
          <a:xfrm>
            <a:off x="990600" y="1371600"/>
            <a:ext cx="6995981" cy="3862724"/>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s://writetouch.files.wordpress.com/2012/09/383049_226093654138522_175051662576055_528181_1584301628_n.jpg"/>
          <p:cNvPicPr>
            <a:picLocks noChangeAspect="1" noChangeArrowheads="1"/>
          </p:cNvPicPr>
          <p:nvPr/>
        </p:nvPicPr>
        <p:blipFill>
          <a:blip r:embed="rId2" cstate="print"/>
          <a:srcRect/>
          <a:stretch>
            <a:fillRect/>
          </a:stretch>
        </p:blipFill>
        <p:spPr bwMode="auto">
          <a:xfrm>
            <a:off x="2209800" y="1143000"/>
            <a:ext cx="4586331" cy="45720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1.bp.blogspot.com/-zegiExJ2d7M/UmUWl9E-p7I/AAAAAAAAF3w/a0WG8rmezxY/s1600/A2DerRUCQAEiHSS.jpg+large.jpg"/>
          <p:cNvPicPr>
            <a:picLocks noChangeAspect="1" noChangeArrowheads="1"/>
          </p:cNvPicPr>
          <p:nvPr/>
        </p:nvPicPr>
        <p:blipFill>
          <a:blip r:embed="rId2"/>
          <a:srcRect/>
          <a:stretch>
            <a:fillRect/>
          </a:stretch>
        </p:blipFill>
        <p:spPr bwMode="auto">
          <a:xfrm>
            <a:off x="1524000" y="1066800"/>
            <a:ext cx="5953125" cy="4657725"/>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descr="http://www.mediawebapps.com/upload/words415.jpg"/>
          <p:cNvPicPr>
            <a:picLocks noChangeAspect="1" noChangeArrowheads="1"/>
          </p:cNvPicPr>
          <p:nvPr/>
        </p:nvPicPr>
        <p:blipFill>
          <a:blip r:embed="rId2" cstate="print"/>
          <a:srcRect t="7200" b="10800"/>
          <a:stretch>
            <a:fillRect/>
          </a:stretch>
        </p:blipFill>
        <p:spPr bwMode="auto">
          <a:xfrm>
            <a:off x="1981200" y="990600"/>
            <a:ext cx="5238750" cy="468630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soulcitychurch.com/wp-content/uploads/2014/01/16583db0839511e39bdf12ba5ffb7142_8.jpg"/>
          <p:cNvPicPr>
            <a:picLocks noChangeAspect="1" noChangeArrowheads="1"/>
          </p:cNvPicPr>
          <p:nvPr/>
        </p:nvPicPr>
        <p:blipFill>
          <a:blip r:embed="rId2" cstate="print"/>
          <a:srcRect/>
          <a:stretch>
            <a:fillRect/>
          </a:stretch>
        </p:blipFill>
        <p:spPr bwMode="auto">
          <a:xfrm>
            <a:off x="1447800" y="381000"/>
            <a:ext cx="6096000" cy="609600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763000" cy="3293209"/>
          </a:xfrm>
          <a:prstGeom prst="rect">
            <a:avLst/>
          </a:prstGeom>
        </p:spPr>
        <p:txBody>
          <a:bodyPr wrap="square">
            <a:spAutoFit/>
          </a:bodyPr>
          <a:lstStyle/>
          <a:p>
            <a:pPr eaLnBrk="0" fontAlgn="base" hangingPunct="0">
              <a:spcBef>
                <a:spcPct val="0"/>
              </a:spcBef>
              <a:spcAft>
                <a:spcPct val="0"/>
              </a:spcAft>
            </a:pPr>
            <a:r>
              <a:rPr lang="en-US" sz="2600" dirty="0" smtClean="0">
                <a:solidFill>
                  <a:srgbClr val="002060"/>
                </a:solidFill>
                <a:latin typeface="Tahoma" pitchFamily="34" charset="0"/>
                <a:ea typeface="Tahoma" pitchFamily="34" charset="0"/>
                <a:cs typeface="Tahoma" pitchFamily="34" charset="0"/>
              </a:rPr>
              <a:t>Matt 20:</a:t>
            </a:r>
            <a:r>
              <a:rPr lang="en-US" sz="2600" baseline="30000" dirty="0" smtClean="0">
                <a:solidFill>
                  <a:srgbClr val="002060"/>
                </a:solidFill>
                <a:latin typeface="Tahoma" pitchFamily="34" charset="0"/>
                <a:ea typeface="Tahoma" pitchFamily="34" charset="0"/>
                <a:cs typeface="Tahoma" pitchFamily="34" charset="0"/>
              </a:rPr>
              <a:t>25</a:t>
            </a:r>
            <a:r>
              <a:rPr lang="en-US" sz="2600" dirty="0" smtClean="0">
                <a:solidFill>
                  <a:srgbClr val="002060"/>
                </a:solidFill>
                <a:latin typeface="Tahoma" pitchFamily="34" charset="0"/>
                <a:ea typeface="Tahoma" pitchFamily="34" charset="0"/>
                <a:cs typeface="Tahoma" pitchFamily="34" charset="0"/>
              </a:rPr>
              <a:t> …"You've observed how godless rulers throw their weight around, how quickly a little power goes to their heads. </a:t>
            </a:r>
            <a:r>
              <a:rPr lang="en-US" sz="2600" baseline="30000" dirty="0" smtClean="0">
                <a:solidFill>
                  <a:srgbClr val="002060"/>
                </a:solidFill>
                <a:latin typeface="Tahoma" pitchFamily="34" charset="0"/>
                <a:ea typeface="Tahoma" pitchFamily="34" charset="0"/>
                <a:cs typeface="Tahoma" pitchFamily="34" charset="0"/>
              </a:rPr>
              <a:t>26</a:t>
            </a:r>
            <a:r>
              <a:rPr lang="en-US" sz="2600" dirty="0" smtClean="0">
                <a:solidFill>
                  <a:srgbClr val="002060"/>
                </a:solidFill>
                <a:latin typeface="Tahoma" pitchFamily="34" charset="0"/>
                <a:ea typeface="Tahoma" pitchFamily="34" charset="0"/>
                <a:cs typeface="Tahoma" pitchFamily="34" charset="0"/>
              </a:rPr>
              <a:t> It's not going to be that way with you. Whoever wants to be great must become a servant. </a:t>
            </a:r>
          </a:p>
          <a:p>
            <a:pPr eaLnBrk="0" fontAlgn="base" hangingPunct="0">
              <a:spcBef>
                <a:spcPct val="0"/>
              </a:spcBef>
              <a:spcAft>
                <a:spcPct val="0"/>
              </a:spcAft>
            </a:pPr>
            <a:r>
              <a:rPr lang="en-US" sz="2600" baseline="30000" dirty="0" smtClean="0">
                <a:solidFill>
                  <a:srgbClr val="002060"/>
                </a:solidFill>
                <a:latin typeface="Tahoma" pitchFamily="34" charset="0"/>
                <a:ea typeface="Tahoma" pitchFamily="34" charset="0"/>
                <a:cs typeface="Tahoma" pitchFamily="34" charset="0"/>
              </a:rPr>
              <a:t>27</a:t>
            </a:r>
            <a:r>
              <a:rPr lang="en-US" sz="2600" dirty="0" smtClean="0">
                <a:solidFill>
                  <a:srgbClr val="002060"/>
                </a:solidFill>
                <a:latin typeface="Tahoma" pitchFamily="34" charset="0"/>
                <a:ea typeface="Tahoma" pitchFamily="34" charset="0"/>
                <a:cs typeface="Tahoma" pitchFamily="34" charset="0"/>
              </a:rPr>
              <a:t> Whoever wants to be first among you must be your slave. </a:t>
            </a:r>
            <a:r>
              <a:rPr lang="en-US" sz="2600" baseline="30000" dirty="0" smtClean="0">
                <a:solidFill>
                  <a:srgbClr val="002060"/>
                </a:solidFill>
                <a:latin typeface="Tahoma" pitchFamily="34" charset="0"/>
                <a:ea typeface="Tahoma" pitchFamily="34" charset="0"/>
                <a:cs typeface="Tahoma" pitchFamily="34" charset="0"/>
              </a:rPr>
              <a:t>28 </a:t>
            </a:r>
            <a:r>
              <a:rPr lang="en-US" sz="2600" dirty="0" smtClean="0">
                <a:solidFill>
                  <a:srgbClr val="002060"/>
                </a:solidFill>
                <a:latin typeface="Tahoma" pitchFamily="34" charset="0"/>
                <a:ea typeface="Tahoma" pitchFamily="34" charset="0"/>
                <a:cs typeface="Tahoma" pitchFamily="34" charset="0"/>
              </a:rPr>
              <a:t>That is what the Son of Man has done: He came to serve, not be served — and then to give away his life in exchange for the many who are held hostage.“ </a:t>
            </a:r>
            <a:r>
              <a:rPr lang="en-US" sz="2600" dirty="0" err="1" smtClean="0">
                <a:solidFill>
                  <a:srgbClr val="002060"/>
                </a:solidFill>
                <a:latin typeface="Tahoma" pitchFamily="34" charset="0"/>
                <a:ea typeface="Tahoma" pitchFamily="34" charset="0"/>
                <a:cs typeface="Tahoma" pitchFamily="34" charset="0"/>
              </a:rPr>
              <a:t>Msg</a:t>
            </a:r>
            <a:endParaRPr lang="en-US" sz="2600" dirty="0" smtClean="0">
              <a:solidFill>
                <a:srgbClr val="002060"/>
              </a:solidFill>
              <a:latin typeface="Tahoma" pitchFamily="34" charset="0"/>
              <a:ea typeface="Tahoma" pitchFamily="34" charset="0"/>
              <a:cs typeface="Tahoma" pitchFamily="34" charset="0"/>
            </a:endParaRPr>
          </a:p>
        </p:txBody>
      </p:sp>
      <p:pic>
        <p:nvPicPr>
          <p:cNvPr id="33794" name="Picture 2" descr="http://sites.psu.edu/leadership/wp-content/uploads/sites/8069/2014/01/iStock-000001624654XSmall.gif"/>
          <p:cNvPicPr>
            <a:picLocks noChangeAspect="1" noChangeArrowheads="1"/>
          </p:cNvPicPr>
          <p:nvPr/>
        </p:nvPicPr>
        <p:blipFill>
          <a:blip r:embed="rId2" cstate="print"/>
          <a:srcRect/>
          <a:stretch>
            <a:fillRect/>
          </a:stretch>
        </p:blipFill>
        <p:spPr bwMode="auto">
          <a:xfrm>
            <a:off x="0" y="3571538"/>
            <a:ext cx="4953000" cy="3286463"/>
          </a:xfrm>
          <a:prstGeom prst="rect">
            <a:avLst/>
          </a:prstGeom>
          <a:noFill/>
        </p:spPr>
      </p:pic>
      <p:sp>
        <p:nvSpPr>
          <p:cNvPr id="4" name="TextBox 3"/>
          <p:cNvSpPr txBox="1"/>
          <p:nvPr/>
        </p:nvSpPr>
        <p:spPr>
          <a:xfrm>
            <a:off x="2514600" y="3733800"/>
            <a:ext cx="6629400" cy="646331"/>
          </a:xfrm>
          <a:prstGeom prst="rect">
            <a:avLst/>
          </a:prstGeom>
          <a:noFill/>
        </p:spPr>
        <p:txBody>
          <a:bodyPr wrap="square" rtlCol="0">
            <a:spAutoFit/>
          </a:bodyPr>
          <a:lstStyle/>
          <a:p>
            <a:r>
              <a:rPr lang="en-US" sz="3600" b="1" dirty="0" smtClean="0">
                <a:solidFill>
                  <a:srgbClr val="FF0000"/>
                </a:solidFill>
                <a:latin typeface="Tahoma" pitchFamily="34" charset="0"/>
                <a:ea typeface="Tahoma" pitchFamily="34" charset="0"/>
                <a:cs typeface="Tahoma" pitchFamily="34" charset="0"/>
              </a:rPr>
              <a:t>A. Presence of Bad Leaders</a:t>
            </a:r>
            <a:endParaRPr lang="en-US" sz="3600" b="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refe99.com/wp-content/uploads/2014/08/115193-o.jpg"/>
          <p:cNvPicPr>
            <a:picLocks noChangeAspect="1" noChangeArrowheads="1"/>
          </p:cNvPicPr>
          <p:nvPr/>
        </p:nvPicPr>
        <p:blipFill>
          <a:blip r:embed="rId2" cstate="print"/>
          <a:srcRect/>
          <a:stretch>
            <a:fillRect/>
          </a:stretch>
        </p:blipFill>
        <p:spPr bwMode="auto">
          <a:xfrm>
            <a:off x="1142999" y="771698"/>
            <a:ext cx="6762968" cy="5324302"/>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descr="https://paketabike.files.wordpress.com/2012/09/cc.jpg"/>
          <p:cNvSpPr>
            <a:spLocks noChangeAspect="1" noChangeArrowheads="1"/>
          </p:cNvSpPr>
          <p:nvPr/>
        </p:nvSpPr>
        <p:spPr bwMode="auto">
          <a:xfrm>
            <a:off x="63500" y="-136525"/>
            <a:ext cx="10858500" cy="74866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270" name="Picture 6" descr="http://data1.whicdn.com/images/62631898/large.jpg"/>
          <p:cNvPicPr>
            <a:picLocks noChangeAspect="1" noChangeArrowheads="1"/>
          </p:cNvPicPr>
          <p:nvPr/>
        </p:nvPicPr>
        <p:blipFill>
          <a:blip r:embed="rId2" cstate="print"/>
          <a:srcRect/>
          <a:stretch>
            <a:fillRect/>
          </a:stretch>
        </p:blipFill>
        <p:spPr bwMode="auto">
          <a:xfrm>
            <a:off x="1806567" y="990600"/>
            <a:ext cx="5588239" cy="48768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i2.wp.com/www.dailyinspirationalquotes.in/wp-content/kapson_uploads/daily_quote_images/2012/07-11-2012-02.jpg"/>
          <p:cNvPicPr>
            <a:picLocks noChangeAspect="1" noChangeArrowheads="1"/>
          </p:cNvPicPr>
          <p:nvPr/>
        </p:nvPicPr>
        <p:blipFill>
          <a:blip r:embed="rId2" cstate="print"/>
          <a:srcRect t="5455" b="10909"/>
          <a:stretch>
            <a:fillRect/>
          </a:stretch>
        </p:blipFill>
        <p:spPr bwMode="auto">
          <a:xfrm>
            <a:off x="685799" y="666751"/>
            <a:ext cx="7719349" cy="4438649"/>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www.entrepreneur.com/dbimages/slideshow/inspirational-presidential-quotes-fdr.jpg"/>
          <p:cNvPicPr>
            <a:picLocks noChangeAspect="1" noChangeArrowheads="1"/>
          </p:cNvPicPr>
          <p:nvPr/>
        </p:nvPicPr>
        <p:blipFill>
          <a:blip r:embed="rId2" cstate="print"/>
          <a:srcRect/>
          <a:stretch>
            <a:fillRect/>
          </a:stretch>
        </p:blipFill>
        <p:spPr bwMode="auto">
          <a:xfrm>
            <a:off x="1371600" y="1216390"/>
            <a:ext cx="6440362" cy="411761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eetville.com/images/quotes/Quotation-Henry-Miller-lies-life-strength-devotion-Meetville-Quotes-94858.jpg"/>
          <p:cNvPicPr>
            <a:picLocks noChangeAspect="1" noChangeArrowheads="1"/>
          </p:cNvPicPr>
          <p:nvPr/>
        </p:nvPicPr>
        <p:blipFill>
          <a:blip r:embed="rId2" cstate="print"/>
          <a:srcRect b="6982"/>
          <a:stretch>
            <a:fillRect/>
          </a:stretch>
        </p:blipFill>
        <p:spPr bwMode="auto">
          <a:xfrm>
            <a:off x="761999" y="838200"/>
            <a:ext cx="7322999" cy="4648200"/>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quotespictures.com/wp-content/uploads/2014/07/submission-is-not-about-authority-and-it-is-not-obedience-it-is-all-about-relationships-of-love-and-respect-wm-paul-young.jpg"/>
          <p:cNvPicPr>
            <a:picLocks noChangeAspect="1" noChangeArrowheads="1"/>
          </p:cNvPicPr>
          <p:nvPr/>
        </p:nvPicPr>
        <p:blipFill>
          <a:blip r:embed="rId2" cstate="print"/>
          <a:srcRect/>
          <a:stretch>
            <a:fillRect/>
          </a:stretch>
        </p:blipFill>
        <p:spPr bwMode="auto">
          <a:xfrm>
            <a:off x="1295400" y="1143000"/>
            <a:ext cx="6588815" cy="4267200"/>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esisite.com/renees-revelations/wp-content/uploads/2014/06/chan-on-loving-god-and-others.png"/>
          <p:cNvPicPr>
            <a:picLocks noChangeAspect="1" noChangeArrowheads="1"/>
          </p:cNvPicPr>
          <p:nvPr/>
        </p:nvPicPr>
        <p:blipFill>
          <a:blip r:embed="rId2"/>
          <a:srcRect/>
          <a:stretch>
            <a:fillRect/>
          </a:stretch>
        </p:blipFill>
        <p:spPr bwMode="auto">
          <a:xfrm>
            <a:off x="1447800" y="831446"/>
            <a:ext cx="6076950" cy="4969279"/>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meetville.com/images/quotes/Quotation-Cassandra-Clare-people-Meetville-Quotes-255057.jpg"/>
          <p:cNvPicPr>
            <a:picLocks noChangeAspect="1" noChangeArrowheads="1"/>
          </p:cNvPicPr>
          <p:nvPr/>
        </p:nvPicPr>
        <p:blipFill>
          <a:blip r:embed="rId2" cstate="print"/>
          <a:srcRect b="6982"/>
          <a:stretch>
            <a:fillRect/>
          </a:stretch>
        </p:blipFill>
        <p:spPr bwMode="auto">
          <a:xfrm>
            <a:off x="1447800" y="1295400"/>
            <a:ext cx="6122505" cy="38862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228600" y="0"/>
            <a:ext cx="89154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2060"/>
                </a:solidFill>
                <a:effectLst/>
                <a:latin typeface="Tahoma" pitchFamily="34" charset="0"/>
                <a:ea typeface="Tahoma" pitchFamily="34" charset="0"/>
                <a:cs typeface="Tahoma" pitchFamily="34" charset="0"/>
              </a:rPr>
              <a:t>Discussion: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endParaRPr>
          </a:p>
          <a:p>
            <a:pPr marL="514350" marR="0" lvl="0" indent="-514350" algn="l" defTabSz="914400" rtl="0" eaLnBrk="0" fontAlgn="base" latinLnBrk="0" hangingPunct="0">
              <a:lnSpc>
                <a:spcPct val="100000"/>
              </a:lnSpc>
              <a:spcBef>
                <a:spcPct val="0"/>
              </a:spcBef>
              <a:spcAft>
                <a:spcPct val="0"/>
              </a:spcAft>
              <a:buClrTx/>
              <a:buSzTx/>
              <a:buFontTx/>
              <a:buAutoNum type="arabicPeriod"/>
              <a:tabLst/>
            </a:pP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Share your own experiences of “toxic  </a:t>
            </a:r>
          </a:p>
          <a:p>
            <a:pPr marL="514350" marR="0" lvl="0" indent="-514350" algn="l" defTabSz="914400" rtl="0" eaLnBrk="0" fontAlgn="base" latinLnBrk="0" hangingPunct="0">
              <a:lnSpc>
                <a:spcPct val="100000"/>
              </a:lnSpc>
              <a:spcBef>
                <a:spcPct val="0"/>
              </a:spcBef>
              <a:spcAft>
                <a:spcPct val="0"/>
              </a:spcAft>
              <a:buClrTx/>
              <a:buSzTx/>
              <a:tabLst/>
            </a:pPr>
            <a:r>
              <a:rPr lang="en-US" sz="3200" dirty="0" smtClean="0">
                <a:solidFill>
                  <a:srgbClr val="002060"/>
                </a:solidFill>
                <a:latin typeface="Tahoma" pitchFamily="34" charset="0"/>
                <a:ea typeface="Tahoma" pitchFamily="34" charset="0"/>
                <a:cs typeface="Tahoma" pitchFamily="34" charset="0"/>
              </a:rPr>
              <a:t> </a:t>
            </a:r>
            <a:r>
              <a:rPr lang="en-US" sz="3200" dirty="0" smtClean="0">
                <a:solidFill>
                  <a:srgbClr val="002060"/>
                </a:solidFill>
                <a:latin typeface="Tahoma" pitchFamily="34" charset="0"/>
                <a:ea typeface="Tahoma" pitchFamily="34" charset="0"/>
                <a:cs typeface="Tahoma" pitchFamily="34" charset="0"/>
              </a:rPr>
              <a:t>    </a:t>
            </a: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leadership”. How do you feel?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	</a:t>
            </a:r>
          </a:p>
          <a:p>
            <a:pPr marL="514350" marR="0" lvl="0" indent="-514350" algn="l" defTabSz="914400" rtl="0" eaLnBrk="0" fontAlgn="base" latinLnBrk="0" hangingPunct="0">
              <a:lnSpc>
                <a:spcPct val="100000"/>
              </a:lnSpc>
              <a:spcBef>
                <a:spcPct val="0"/>
              </a:spcBef>
              <a:spcAft>
                <a:spcPct val="0"/>
              </a:spcAft>
              <a:buClrTx/>
              <a:buSzTx/>
              <a:buFontTx/>
              <a:buAutoNum type="arabicPeriod" startAt="2"/>
              <a:tabLst/>
            </a:pP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Why is it so hard to submit to those over you </a:t>
            </a:r>
          </a:p>
          <a:p>
            <a:pPr marL="514350" marR="0" lvl="0" indent="-514350" algn="l" defTabSz="914400" rtl="0" eaLnBrk="0" fontAlgn="base" latinLnBrk="0" hangingPunct="0">
              <a:lnSpc>
                <a:spcPct val="100000"/>
              </a:lnSpc>
              <a:spcBef>
                <a:spcPct val="0"/>
              </a:spcBef>
              <a:spcAft>
                <a:spcPct val="0"/>
              </a:spcAft>
              <a:buClrTx/>
              <a:buSzTx/>
              <a:tabLst/>
            </a:pPr>
            <a:r>
              <a:rPr lang="en-US" sz="3200" dirty="0" smtClean="0">
                <a:solidFill>
                  <a:srgbClr val="002060"/>
                </a:solidFill>
                <a:latin typeface="Tahoma" pitchFamily="34" charset="0"/>
                <a:ea typeface="Tahoma" pitchFamily="34" charset="0"/>
                <a:cs typeface="Tahoma" pitchFamily="34" charset="0"/>
              </a:rPr>
              <a:t> </a:t>
            </a:r>
            <a:r>
              <a:rPr lang="en-US" sz="3200" dirty="0" smtClean="0">
                <a:solidFill>
                  <a:srgbClr val="002060"/>
                </a:solidFill>
                <a:latin typeface="Tahoma" pitchFamily="34" charset="0"/>
                <a:ea typeface="Tahoma" pitchFamily="34" charset="0"/>
                <a:cs typeface="Tahoma" pitchFamily="34" charset="0"/>
              </a:rPr>
              <a:t>     </a:t>
            </a: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at times? What should you do?</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	</a:t>
            </a:r>
          </a:p>
          <a:p>
            <a:pPr marL="514350" marR="0" lvl="0" indent="-514350" algn="l" defTabSz="914400" rtl="0" eaLnBrk="0" fontAlgn="base" latinLnBrk="0" hangingPunct="0">
              <a:lnSpc>
                <a:spcPct val="100000"/>
              </a:lnSpc>
              <a:spcBef>
                <a:spcPct val="0"/>
              </a:spcBef>
              <a:spcAft>
                <a:spcPct val="0"/>
              </a:spcAft>
              <a:buClrTx/>
              <a:buSzTx/>
              <a:buFontTx/>
              <a:buAutoNum type="arabicPeriod" startAt="3"/>
              <a:tabLst/>
            </a:pP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How can one become more submissive? </a:t>
            </a:r>
          </a:p>
          <a:p>
            <a:pPr marL="514350" marR="0" lvl="0" indent="-514350" algn="l" defTabSz="914400" rtl="0" eaLnBrk="0" fontAlgn="base" latinLnBrk="0" hangingPunct="0">
              <a:lnSpc>
                <a:spcPct val="100000"/>
              </a:lnSpc>
              <a:spcBef>
                <a:spcPct val="0"/>
              </a:spcBef>
              <a:spcAft>
                <a:spcPct val="0"/>
              </a:spcAft>
              <a:buClrTx/>
              <a:buSzTx/>
              <a:tabLst/>
            </a:pPr>
            <a:r>
              <a:rPr lang="en-US" sz="3200" dirty="0" smtClean="0">
                <a:solidFill>
                  <a:srgbClr val="002060"/>
                </a:solidFill>
                <a:latin typeface="Tahoma" pitchFamily="34" charset="0"/>
                <a:ea typeface="Tahoma" pitchFamily="34" charset="0"/>
                <a:cs typeface="Tahoma" pitchFamily="34" charset="0"/>
              </a:rPr>
              <a:t> </a:t>
            </a:r>
            <a:r>
              <a:rPr lang="en-US" sz="3200" dirty="0" smtClean="0">
                <a:solidFill>
                  <a:srgbClr val="002060"/>
                </a:solidFill>
                <a:latin typeface="Tahoma" pitchFamily="34" charset="0"/>
                <a:ea typeface="Tahoma" pitchFamily="34" charset="0"/>
                <a:cs typeface="Tahoma" pitchFamily="34" charset="0"/>
              </a:rPr>
              <a:t>    </a:t>
            </a:r>
            <a:r>
              <a:rPr kumimoji="0" lang="en-US" sz="32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Share your journey to submissiveness.</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daintl.org/wordpress/wp-content/uploads/2013/01/Thank-You.png"/>
          <p:cNvPicPr>
            <a:picLocks noChangeAspect="1" noChangeArrowheads="1"/>
          </p:cNvPicPr>
          <p:nvPr/>
        </p:nvPicPr>
        <p:blipFill>
          <a:blip r:embed="rId2" cstate="print"/>
          <a:srcRect/>
          <a:stretch>
            <a:fillRect/>
          </a:stretch>
        </p:blipFill>
        <p:spPr bwMode="auto">
          <a:xfrm>
            <a:off x="2057400" y="1447800"/>
            <a:ext cx="4829175" cy="42576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0" y="914400"/>
            <a:ext cx="4572000" cy="4401205"/>
          </a:xfrm>
          <a:prstGeom prst="rect">
            <a:avLst/>
          </a:prstGeom>
        </p:spPr>
        <p:txBody>
          <a:bodyPr>
            <a:spAutoFit/>
          </a:bodyPr>
          <a:lstStyle/>
          <a:p>
            <a:r>
              <a:rPr lang="en-US" sz="2800" dirty="0" smtClean="0">
                <a:solidFill>
                  <a:srgbClr val="002060"/>
                </a:solidFill>
                <a:latin typeface="Tahoma" pitchFamily="34" charset="0"/>
                <a:ea typeface="Tahoma" pitchFamily="34" charset="0"/>
                <a:cs typeface="Tahoma" pitchFamily="34" charset="0"/>
              </a:rPr>
              <a:t>The leader who basically focuses on himself or herself is going to mislead. The most charismatic leaders in this century inflicted more suffering on the human race than almost any other trio in history: Hitler, Stalin, and Mao.”   </a:t>
            </a:r>
            <a:r>
              <a:rPr lang="en-US" sz="2400" i="1" dirty="0" smtClean="0">
                <a:solidFill>
                  <a:srgbClr val="002060"/>
                </a:solidFill>
                <a:latin typeface="Tahoma" pitchFamily="34" charset="0"/>
                <a:ea typeface="Tahoma" pitchFamily="34" charset="0"/>
                <a:cs typeface="Tahoma" pitchFamily="34" charset="0"/>
              </a:rPr>
              <a:t>Peter </a:t>
            </a:r>
            <a:r>
              <a:rPr lang="en-US" sz="2400" i="1" dirty="0" err="1" smtClean="0">
                <a:solidFill>
                  <a:srgbClr val="002060"/>
                </a:solidFill>
                <a:latin typeface="Tahoma" pitchFamily="34" charset="0"/>
                <a:ea typeface="Tahoma" pitchFamily="34" charset="0"/>
                <a:cs typeface="Tahoma" pitchFamily="34" charset="0"/>
              </a:rPr>
              <a:t>Drucker</a:t>
            </a:r>
            <a:r>
              <a:rPr lang="en-US" sz="2400" i="1" dirty="0" smtClean="0">
                <a:solidFill>
                  <a:srgbClr val="002060"/>
                </a:solidFill>
                <a:latin typeface="Tahoma" pitchFamily="34" charset="0"/>
                <a:ea typeface="Tahoma" pitchFamily="34" charset="0"/>
                <a:cs typeface="Tahoma" pitchFamily="34" charset="0"/>
              </a:rPr>
              <a:t> </a:t>
            </a:r>
            <a:endParaRPr lang="en-US" sz="2400" i="1" dirty="0">
              <a:solidFill>
                <a:srgbClr val="002060"/>
              </a:solidFill>
              <a:latin typeface="Tahoma" pitchFamily="34" charset="0"/>
              <a:ea typeface="Tahoma" pitchFamily="34" charset="0"/>
              <a:cs typeface="Tahoma"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457200" y="1219200"/>
            <a:ext cx="3352800" cy="3754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thefrontofthejersey.files.wordpress.com/2014/07/servant-leadership.png"/>
          <p:cNvPicPr>
            <a:picLocks noChangeAspect="1" noChangeArrowheads="1"/>
          </p:cNvPicPr>
          <p:nvPr/>
        </p:nvPicPr>
        <p:blipFill>
          <a:blip r:embed="rId2" cstate="print"/>
          <a:srcRect/>
          <a:stretch>
            <a:fillRect/>
          </a:stretch>
        </p:blipFill>
        <p:spPr bwMode="auto">
          <a:xfrm>
            <a:off x="2438400" y="533400"/>
            <a:ext cx="4343400" cy="579120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0" y="1752600"/>
            <a:ext cx="4572000" cy="2677656"/>
          </a:xfrm>
          <a:prstGeom prst="rect">
            <a:avLst/>
          </a:prstGeom>
        </p:spPr>
        <p:txBody>
          <a:bodyPr>
            <a:spAutoFit/>
          </a:bodyPr>
          <a:lstStyle/>
          <a:p>
            <a:r>
              <a:rPr lang="en-US" sz="2800" dirty="0" smtClean="0">
                <a:solidFill>
                  <a:srgbClr val="002060"/>
                </a:solidFill>
                <a:latin typeface="Tahoma" pitchFamily="34" charset="0"/>
                <a:ea typeface="Tahoma" pitchFamily="34" charset="0"/>
                <a:cs typeface="Tahoma" pitchFamily="34" charset="0"/>
              </a:rPr>
              <a:t>“The greatest crisis in the world today is a crisis of leadership. And the greatest crisis in leadership is a crisis of character.” </a:t>
            </a:r>
          </a:p>
          <a:p>
            <a:r>
              <a:rPr lang="en-US" sz="2400" i="1" dirty="0" smtClean="0">
                <a:solidFill>
                  <a:srgbClr val="002060"/>
                </a:solidFill>
                <a:latin typeface="Tahoma" pitchFamily="34" charset="0"/>
                <a:ea typeface="Tahoma" pitchFamily="34" charset="0"/>
                <a:cs typeface="Tahoma" pitchFamily="34" charset="0"/>
              </a:rPr>
              <a:t>Howard Hendricks </a:t>
            </a:r>
            <a:endParaRPr lang="en-US" sz="2400" i="1" dirty="0">
              <a:solidFill>
                <a:srgbClr val="002060"/>
              </a:solidFill>
              <a:latin typeface="Tahoma" pitchFamily="34" charset="0"/>
              <a:ea typeface="Tahoma" pitchFamily="34" charset="0"/>
              <a:cs typeface="Tahoma" pitchFamily="34" charset="0"/>
            </a:endParaRPr>
          </a:p>
        </p:txBody>
      </p:sp>
      <p:pic>
        <p:nvPicPr>
          <p:cNvPr id="7170" name="Picture 2" descr="http://blog.datis.com/wp-content/uploads/2014/06/Is_Toxic_Leadership_Bringing_Down_Your_Organization_v04-620x320.jpg"/>
          <p:cNvPicPr>
            <a:picLocks noChangeAspect="1" noChangeArrowheads="1"/>
          </p:cNvPicPr>
          <p:nvPr/>
        </p:nvPicPr>
        <p:blipFill>
          <a:blip r:embed="rId2" cstate="print"/>
          <a:srcRect l="26710" r="27871"/>
          <a:stretch>
            <a:fillRect/>
          </a:stretch>
        </p:blipFill>
        <p:spPr bwMode="auto">
          <a:xfrm>
            <a:off x="304800" y="914400"/>
            <a:ext cx="3733800" cy="424305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1579</TotalTime>
  <Words>1550</Words>
  <Application>Microsoft Office PowerPoint</Application>
  <PresentationFormat>On-screen Show (4:3)</PresentationFormat>
  <Paragraphs>131</Paragraphs>
  <Slides>69</Slides>
  <Notes>1</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vector>
  </TitlesOfParts>
  <Company>Accenture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Office 2</dc:creator>
  <cp:lastModifiedBy>HP</cp:lastModifiedBy>
  <cp:revision>162</cp:revision>
  <dcterms:created xsi:type="dcterms:W3CDTF">2015-04-22T11:25:41Z</dcterms:created>
  <dcterms:modified xsi:type="dcterms:W3CDTF">2015-04-30T02:32:06Z</dcterms:modified>
</cp:coreProperties>
</file>