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5" r:id="rId2"/>
    <p:sldId id="256" r:id="rId3"/>
    <p:sldId id="260" r:id="rId4"/>
    <p:sldId id="261" r:id="rId5"/>
    <p:sldId id="262" r:id="rId6"/>
    <p:sldId id="286" r:id="rId7"/>
    <p:sldId id="265" r:id="rId8"/>
    <p:sldId id="266" r:id="rId9"/>
    <p:sldId id="264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615" autoAdjust="0"/>
    <p:restoredTop sz="86373" autoAdjust="0"/>
  </p:normalViewPr>
  <p:slideViewPr>
    <p:cSldViewPr>
      <p:cViewPr varScale="1">
        <p:scale>
          <a:sx n="52" d="100"/>
          <a:sy n="52" d="100"/>
        </p:scale>
        <p:origin x="-66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9A542-7E44-4793-8553-5FE8AEEDF9AE}" type="datetimeFigureOut">
              <a:rPr lang="en-MY" smtClean="0"/>
              <a:pPr/>
              <a:t>29/4/2015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AA24E-5CB9-4602-B0C6-1B4C7636AC2F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9A542-7E44-4793-8553-5FE8AEEDF9AE}" type="datetimeFigureOut">
              <a:rPr lang="en-MY" smtClean="0"/>
              <a:pPr/>
              <a:t>29/4/2015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AA24E-5CB9-4602-B0C6-1B4C7636AC2F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9A542-7E44-4793-8553-5FE8AEEDF9AE}" type="datetimeFigureOut">
              <a:rPr lang="en-MY" smtClean="0"/>
              <a:pPr/>
              <a:t>29/4/2015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AA24E-5CB9-4602-B0C6-1B4C7636AC2F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0B7599-A48C-482F-A359-24D90E927B2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0B7599-A48C-482F-A359-24D90E927B2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0B7599-A48C-482F-A359-24D90E927B2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0B7599-A48C-482F-A359-24D90E927B2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9A542-7E44-4793-8553-5FE8AEEDF9AE}" type="datetimeFigureOut">
              <a:rPr lang="en-MY" smtClean="0"/>
              <a:pPr/>
              <a:t>29/4/2015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AA24E-5CB9-4602-B0C6-1B4C7636AC2F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9A542-7E44-4793-8553-5FE8AEEDF9AE}" type="datetimeFigureOut">
              <a:rPr lang="en-MY" smtClean="0"/>
              <a:pPr/>
              <a:t>29/4/2015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AA24E-5CB9-4602-B0C6-1B4C7636AC2F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9A542-7E44-4793-8553-5FE8AEEDF9AE}" type="datetimeFigureOut">
              <a:rPr lang="en-MY" smtClean="0"/>
              <a:pPr/>
              <a:t>29/4/2015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AA24E-5CB9-4602-B0C6-1B4C7636AC2F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9A542-7E44-4793-8553-5FE8AEEDF9AE}" type="datetimeFigureOut">
              <a:rPr lang="en-MY" smtClean="0"/>
              <a:pPr/>
              <a:t>29/4/2015</a:t>
            </a:fld>
            <a:endParaRPr lang="en-M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AA24E-5CB9-4602-B0C6-1B4C7636AC2F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9A542-7E44-4793-8553-5FE8AEEDF9AE}" type="datetimeFigureOut">
              <a:rPr lang="en-MY" smtClean="0"/>
              <a:pPr/>
              <a:t>29/4/2015</a:t>
            </a:fld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AA24E-5CB9-4602-B0C6-1B4C7636AC2F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9A542-7E44-4793-8553-5FE8AEEDF9AE}" type="datetimeFigureOut">
              <a:rPr lang="en-MY" smtClean="0"/>
              <a:pPr/>
              <a:t>29/4/2015</a:t>
            </a:fld>
            <a:endParaRPr lang="en-M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AA24E-5CB9-4602-B0C6-1B4C7636AC2F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9A542-7E44-4793-8553-5FE8AEEDF9AE}" type="datetimeFigureOut">
              <a:rPr lang="en-MY" smtClean="0"/>
              <a:pPr/>
              <a:t>29/4/2015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AA24E-5CB9-4602-B0C6-1B4C7636AC2F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9A542-7E44-4793-8553-5FE8AEEDF9AE}" type="datetimeFigureOut">
              <a:rPr lang="en-MY" smtClean="0"/>
              <a:pPr/>
              <a:t>29/4/2015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AA24E-5CB9-4602-B0C6-1B4C7636AC2F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09A542-7E44-4793-8553-5FE8AEEDF9AE}" type="datetimeFigureOut">
              <a:rPr lang="en-MY" smtClean="0"/>
              <a:pPr/>
              <a:t>29/4/2015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FAA24E-5CB9-4602-B0C6-1B4C7636AC2F}" type="slidenum">
              <a:rPr lang="en-MY" smtClean="0"/>
              <a:pPr/>
              <a:t>‹#›</a:t>
            </a:fld>
            <a:endParaRPr lang="en-M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  <p:sldLayoutId id="2147483663" r:id="rId13"/>
    <p:sldLayoutId id="2147483664" r:id="rId14"/>
    <p:sldLayoutId id="2147483665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556792"/>
            <a:ext cx="8229600" cy="2727176"/>
          </a:xfrm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r>
              <a:rPr lang="en-US" sz="8000" b="1" dirty="0" smtClean="0"/>
              <a:t>AYLC 2015</a:t>
            </a:r>
            <a:br>
              <a:rPr lang="en-US" sz="8000" b="1" dirty="0" smtClean="0"/>
            </a:br>
            <a:r>
              <a:rPr lang="en-US" sz="4800" b="1" dirty="0" smtClean="0"/>
              <a:t>COMPONENTS OF A </a:t>
            </a:r>
            <a:br>
              <a:rPr lang="en-US" sz="4800" b="1" dirty="0" smtClean="0"/>
            </a:br>
            <a:r>
              <a:rPr lang="en-US" sz="4800" b="1" dirty="0" smtClean="0"/>
              <a:t>GROWING YOUTH MINISTRY</a:t>
            </a:r>
            <a:endParaRPr lang="en-MY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1981200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en-GB" altLang="zh-CN" b="1" dirty="0" smtClean="0">
                <a:latin typeface="Socket" pitchFamily="2" charset="0"/>
                <a:ea typeface="SimSun" pitchFamily="2" charset="-122"/>
              </a:rPr>
              <a:t>Signposts Of </a:t>
            </a:r>
            <a:br>
              <a:rPr lang="en-GB" altLang="zh-CN" b="1" dirty="0" smtClean="0">
                <a:latin typeface="Socket" pitchFamily="2" charset="0"/>
                <a:ea typeface="SimSun" pitchFamily="2" charset="-122"/>
              </a:rPr>
            </a:br>
            <a:r>
              <a:rPr lang="en-GB" altLang="zh-CN" b="1" dirty="0" smtClean="0">
                <a:latin typeface="Socket" pitchFamily="2" charset="0"/>
                <a:ea typeface="SimSun" pitchFamily="2" charset="-122"/>
              </a:rPr>
              <a:t>A Christian Growth In SAGC </a:t>
            </a:r>
            <a:endParaRPr lang="en-GB" b="1" dirty="0" smtClean="0">
              <a:latin typeface="Socke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GB" altLang="zh-CN" sz="4000" b="0" dirty="0" smtClean="0">
                <a:latin typeface="Socket" pitchFamily="2" charset="0"/>
                <a:ea typeface="SimSun" pitchFamily="2" charset="-122"/>
              </a:rPr>
              <a:t>Signposts Of </a:t>
            </a:r>
            <a:br>
              <a:rPr lang="en-GB" altLang="zh-CN" sz="4000" b="0" dirty="0" smtClean="0">
                <a:latin typeface="Socket" pitchFamily="2" charset="0"/>
                <a:ea typeface="SimSun" pitchFamily="2" charset="-122"/>
              </a:rPr>
            </a:br>
            <a:r>
              <a:rPr lang="en-GB" altLang="zh-CN" sz="4000" b="0" dirty="0" smtClean="0">
                <a:latin typeface="Socket" pitchFamily="2" charset="0"/>
                <a:ea typeface="SimSun" pitchFamily="2" charset="-122"/>
              </a:rPr>
              <a:t>A Christian Growth In SAGC</a:t>
            </a:r>
            <a:endParaRPr lang="en-GB" sz="4000" b="0" dirty="0" smtClean="0">
              <a:latin typeface="Socket" pitchFamily="2" charset="0"/>
              <a:ea typeface="SimSun" pitchFamily="2" charset="-122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None/>
              <a:defRPr/>
            </a:pPr>
            <a:r>
              <a:rPr lang="en-GB" altLang="zh-CN" b="1" dirty="0" smtClean="0">
                <a:ea typeface="SimSun" pitchFamily="2" charset="-122"/>
              </a:rPr>
              <a:t>Ephesians 4:11 – 16</a:t>
            </a:r>
            <a:r>
              <a:rPr lang="en-US" altLang="zh-CN" dirty="0" smtClean="0">
                <a:ea typeface="SimSun" pitchFamily="2" charset="-122"/>
              </a:rPr>
              <a:t> </a:t>
            </a:r>
            <a:endParaRPr lang="en-GB" dirty="0" smtClean="0"/>
          </a:p>
        </p:txBody>
      </p:sp>
      <p:sp>
        <p:nvSpPr>
          <p:cNvPr id="5124" name="Line 4"/>
          <p:cNvSpPr>
            <a:spLocks noChangeShapeType="1"/>
          </p:cNvSpPr>
          <p:nvPr/>
        </p:nvSpPr>
        <p:spPr bwMode="auto">
          <a:xfrm>
            <a:off x="0" y="15240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GB" altLang="zh-CN" sz="4000" b="0" dirty="0" smtClean="0">
                <a:latin typeface="Socket" pitchFamily="2" charset="0"/>
                <a:ea typeface="SimSun" pitchFamily="2" charset="-122"/>
              </a:rPr>
              <a:t>Signposts Of </a:t>
            </a:r>
            <a:br>
              <a:rPr lang="en-GB" altLang="zh-CN" sz="4000" b="0" dirty="0" smtClean="0">
                <a:latin typeface="Socket" pitchFamily="2" charset="0"/>
                <a:ea typeface="SimSun" pitchFamily="2" charset="-122"/>
              </a:rPr>
            </a:br>
            <a:r>
              <a:rPr lang="en-GB" altLang="zh-CN" sz="4000" b="0" dirty="0" smtClean="0">
                <a:latin typeface="Socket" pitchFamily="2" charset="0"/>
                <a:ea typeface="SimSun" pitchFamily="2" charset="-122"/>
              </a:rPr>
              <a:t>A Christian Growth In SAGC</a:t>
            </a:r>
            <a:endParaRPr lang="en-GB" sz="4000" b="0" dirty="0" smtClean="0">
              <a:latin typeface="Socket" pitchFamily="2" charset="0"/>
              <a:ea typeface="SimSun" pitchFamily="2" charset="-122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60400" indent="-660400" eaLnBrk="1" hangingPunct="1">
              <a:buClr>
                <a:schemeClr val="tx1"/>
              </a:buClr>
              <a:buFontTx/>
              <a:buAutoNum type="alphaUcPeriod"/>
              <a:defRPr/>
            </a:pPr>
            <a:r>
              <a:rPr lang="en-GB" b="1" dirty="0" smtClean="0"/>
              <a:t>How We Connect Them To Church – Mark 16:15</a:t>
            </a:r>
          </a:p>
          <a:p>
            <a:pPr marL="660400" indent="-660400" eaLnBrk="1" hangingPunct="1">
              <a:buClr>
                <a:schemeClr val="tx1"/>
              </a:buClr>
              <a:buFontTx/>
              <a:buNone/>
              <a:defRPr/>
            </a:pPr>
            <a:endParaRPr lang="en-GB" sz="2000" dirty="0" smtClean="0"/>
          </a:p>
          <a:p>
            <a:pPr marL="1035050" lvl="1" indent="-577850" eaLnBrk="1" hangingPunct="1">
              <a:buFontTx/>
              <a:buNone/>
              <a:defRPr/>
            </a:pPr>
            <a:r>
              <a:rPr lang="en-GB" dirty="0" smtClean="0"/>
              <a:t>  Come to </a:t>
            </a:r>
            <a:r>
              <a:rPr lang="en-GB" b="1" dirty="0" smtClean="0"/>
              <a:t>B</a:t>
            </a:r>
            <a:r>
              <a:rPr lang="en-GB" dirty="0" smtClean="0"/>
              <a:t>.</a:t>
            </a:r>
            <a:r>
              <a:rPr lang="en-GB" b="1" dirty="0" smtClean="0"/>
              <a:t>A</a:t>
            </a:r>
            <a:r>
              <a:rPr lang="en-GB" dirty="0" smtClean="0"/>
              <a:t>.</a:t>
            </a:r>
            <a:r>
              <a:rPr lang="en-GB" b="1" dirty="0" smtClean="0"/>
              <a:t>T</a:t>
            </a:r>
            <a:r>
              <a:rPr lang="en-GB" dirty="0" smtClean="0"/>
              <a:t>.</a:t>
            </a:r>
          </a:p>
          <a:p>
            <a:pPr marL="1035050" lvl="1" indent="-577850" eaLnBrk="1" hangingPunct="1">
              <a:buFontTx/>
              <a:buNone/>
              <a:defRPr/>
            </a:pPr>
            <a:endParaRPr lang="en-GB" sz="2000" dirty="0" smtClean="0"/>
          </a:p>
          <a:p>
            <a:pPr marL="660400" indent="-660400" eaLnBrk="1" hangingPunct="1">
              <a:buFont typeface="Wingdings" pitchFamily="2" charset="2"/>
              <a:buNone/>
              <a:defRPr/>
            </a:pPr>
            <a:r>
              <a:rPr lang="en-GB" dirty="0" smtClean="0"/>
              <a:t>	</a:t>
            </a:r>
            <a:r>
              <a:rPr lang="en-GB" b="1" dirty="0" smtClean="0"/>
              <a:t>B</a:t>
            </a:r>
            <a:r>
              <a:rPr lang="en-GB" dirty="0" smtClean="0"/>
              <a:t>rought by a friend</a:t>
            </a:r>
          </a:p>
          <a:p>
            <a:pPr marL="660400" indent="-660400" eaLnBrk="1" hangingPunct="1">
              <a:buFont typeface="Wingdings" pitchFamily="2" charset="2"/>
              <a:buNone/>
              <a:defRPr/>
            </a:pPr>
            <a:r>
              <a:rPr lang="en-GB" dirty="0" smtClean="0"/>
              <a:t>	</a:t>
            </a:r>
            <a:r>
              <a:rPr lang="en-GB" b="1" dirty="0" smtClean="0"/>
              <a:t>A</a:t>
            </a:r>
            <a:r>
              <a:rPr lang="en-GB" dirty="0" smtClean="0"/>
              <a:t>ttracted by </a:t>
            </a:r>
            <a:r>
              <a:rPr lang="en-GB" dirty="0" smtClean="0"/>
              <a:t>publicity</a:t>
            </a:r>
            <a:endParaRPr lang="en-GB" dirty="0" smtClean="0"/>
          </a:p>
          <a:p>
            <a:pPr marL="660400" indent="-660400" eaLnBrk="1" hangingPunct="1">
              <a:buFont typeface="Wingdings" pitchFamily="2" charset="2"/>
              <a:buNone/>
              <a:defRPr/>
            </a:pPr>
            <a:r>
              <a:rPr lang="en-GB" dirty="0" smtClean="0"/>
              <a:t>	</a:t>
            </a:r>
            <a:r>
              <a:rPr lang="en-GB" b="1" dirty="0" smtClean="0"/>
              <a:t>T</a:t>
            </a:r>
            <a:r>
              <a:rPr lang="en-GB" dirty="0" smtClean="0"/>
              <a:t>ouching community needs</a:t>
            </a:r>
          </a:p>
        </p:txBody>
      </p:sp>
      <p:sp>
        <p:nvSpPr>
          <p:cNvPr id="6148" name="Line 4"/>
          <p:cNvSpPr>
            <a:spLocks noChangeShapeType="1"/>
          </p:cNvSpPr>
          <p:nvPr/>
        </p:nvSpPr>
        <p:spPr bwMode="auto">
          <a:xfrm>
            <a:off x="0" y="15240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GB" altLang="zh-CN" sz="4000" b="0" dirty="0" smtClean="0">
                <a:latin typeface="Socket" pitchFamily="2" charset="0"/>
                <a:ea typeface="SimSun" pitchFamily="2" charset="-122"/>
              </a:rPr>
              <a:t>Signposts Of </a:t>
            </a:r>
            <a:br>
              <a:rPr lang="en-GB" altLang="zh-CN" sz="4000" b="0" dirty="0" smtClean="0">
                <a:latin typeface="Socket" pitchFamily="2" charset="0"/>
                <a:ea typeface="SimSun" pitchFamily="2" charset="-122"/>
              </a:rPr>
            </a:br>
            <a:r>
              <a:rPr lang="en-GB" altLang="zh-CN" sz="4000" b="0" dirty="0" smtClean="0">
                <a:latin typeface="Socket" pitchFamily="2" charset="0"/>
                <a:ea typeface="SimSun" pitchFamily="2" charset="-122"/>
              </a:rPr>
              <a:t>A Christian Growth In SAGC</a:t>
            </a:r>
            <a:endParaRPr lang="en-GB" sz="4000" b="0" dirty="0" smtClean="0">
              <a:latin typeface="Socket" pitchFamily="2" charset="0"/>
              <a:ea typeface="SimSun" pitchFamily="2" charset="-122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buClr>
                <a:schemeClr val="tx1"/>
              </a:buClr>
              <a:buFontTx/>
              <a:buAutoNum type="alphaUcPeriod" startAt="2"/>
              <a:defRPr/>
            </a:pPr>
            <a:r>
              <a:rPr lang="en-GB" b="1" dirty="0" smtClean="0"/>
              <a:t>Signposts of each B.A.S.E.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en-GB" dirty="0" smtClean="0"/>
              <a:t>	First base – Ephesians 2:19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endParaRPr lang="en-GB" sz="2000" dirty="0" smtClean="0"/>
          </a:p>
          <a:p>
            <a:pPr marL="1257300" lvl="1" indent="-533400" eaLnBrk="1" hangingPunct="1">
              <a:buFontTx/>
              <a:buNone/>
              <a:defRPr/>
            </a:pPr>
            <a:r>
              <a:rPr lang="en-GB" b="1" dirty="0" smtClean="0"/>
              <a:t>B</a:t>
            </a:r>
            <a:r>
              <a:rPr lang="en-GB" dirty="0" smtClean="0"/>
              <a:t>orn again and baptised</a:t>
            </a:r>
          </a:p>
          <a:p>
            <a:pPr marL="1257300" lvl="1" indent="-533400" eaLnBrk="1" hangingPunct="1">
              <a:buFontTx/>
              <a:buNone/>
              <a:defRPr/>
            </a:pPr>
            <a:r>
              <a:rPr lang="en-GB" b="1" dirty="0" smtClean="0"/>
              <a:t>A</a:t>
            </a:r>
            <a:r>
              <a:rPr lang="en-GB" dirty="0" smtClean="0"/>
              <a:t>dded to the church</a:t>
            </a:r>
          </a:p>
          <a:p>
            <a:pPr marL="1257300" lvl="1" indent="-533400" eaLnBrk="1" hangingPunct="1">
              <a:buFontTx/>
              <a:buNone/>
              <a:defRPr/>
            </a:pPr>
            <a:r>
              <a:rPr lang="en-GB" b="1" dirty="0" smtClean="0"/>
              <a:t>S</a:t>
            </a:r>
            <a:r>
              <a:rPr lang="en-GB" dirty="0" smtClean="0"/>
              <a:t>unday attendance at Breaking of Bread Service</a:t>
            </a:r>
          </a:p>
          <a:p>
            <a:pPr marL="1257300" lvl="1" indent="-533400" eaLnBrk="1" hangingPunct="1">
              <a:buFontTx/>
              <a:buNone/>
              <a:defRPr/>
            </a:pPr>
            <a:r>
              <a:rPr lang="en-GB" b="1" dirty="0" smtClean="0"/>
              <a:t>E</a:t>
            </a:r>
            <a:r>
              <a:rPr lang="en-GB" dirty="0" smtClean="0"/>
              <a:t>ager to grow</a:t>
            </a:r>
          </a:p>
        </p:txBody>
      </p:sp>
      <p:sp>
        <p:nvSpPr>
          <p:cNvPr id="7172" name="Line 4"/>
          <p:cNvSpPr>
            <a:spLocks noChangeShapeType="1"/>
          </p:cNvSpPr>
          <p:nvPr/>
        </p:nvSpPr>
        <p:spPr bwMode="auto">
          <a:xfrm>
            <a:off x="0" y="15240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GB" altLang="zh-CN" sz="4000" b="0" dirty="0" smtClean="0">
                <a:latin typeface="Socket" pitchFamily="2" charset="0"/>
                <a:ea typeface="SimSun" pitchFamily="2" charset="-122"/>
              </a:rPr>
              <a:t>Signposts Of </a:t>
            </a:r>
            <a:br>
              <a:rPr lang="en-GB" altLang="zh-CN" sz="4000" b="0" dirty="0" smtClean="0">
                <a:latin typeface="Socket" pitchFamily="2" charset="0"/>
                <a:ea typeface="SimSun" pitchFamily="2" charset="-122"/>
              </a:rPr>
            </a:br>
            <a:r>
              <a:rPr lang="en-GB" altLang="zh-CN" sz="4000" b="0" dirty="0" smtClean="0">
                <a:latin typeface="Socket" pitchFamily="2" charset="0"/>
                <a:ea typeface="SimSun" pitchFamily="2" charset="-122"/>
              </a:rPr>
              <a:t>A Christian Growth In SAGC</a:t>
            </a:r>
            <a:endParaRPr lang="en-GB" sz="4000" b="0" dirty="0" smtClean="0">
              <a:latin typeface="Socket" pitchFamily="2" charset="0"/>
              <a:ea typeface="SimSun" pitchFamily="2" charset="-122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buClr>
                <a:schemeClr val="tx1"/>
              </a:buClr>
              <a:buFontTx/>
              <a:buAutoNum type="alphaUcPeriod" startAt="2"/>
              <a:defRPr/>
            </a:pPr>
            <a:r>
              <a:rPr lang="en-GB" b="1" dirty="0" smtClean="0"/>
              <a:t>Signposts of each B.A.S.E.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en-GB" dirty="0" smtClean="0"/>
              <a:t>	Second base – </a:t>
            </a:r>
            <a:r>
              <a:rPr lang="en-GB" altLang="zh-CN" dirty="0" smtClean="0">
                <a:ea typeface="SimSun" pitchFamily="2" charset="-122"/>
              </a:rPr>
              <a:t>2 Peter 3:18</a:t>
            </a:r>
            <a:endParaRPr lang="en-GB" dirty="0" smtClean="0"/>
          </a:p>
          <a:p>
            <a:pPr marL="609600" indent="-609600" eaLnBrk="1" hangingPunct="1">
              <a:buFont typeface="Wingdings" pitchFamily="2" charset="2"/>
              <a:buNone/>
              <a:defRPr/>
            </a:pPr>
            <a:endParaRPr lang="en-GB" sz="2000" dirty="0" smtClean="0"/>
          </a:p>
          <a:p>
            <a:pPr marL="1257300" lvl="1" indent="-533400" eaLnBrk="1" hangingPunct="1">
              <a:buFontTx/>
              <a:buNone/>
              <a:defRPr/>
            </a:pPr>
            <a:r>
              <a:rPr lang="en-GB" b="1" dirty="0" smtClean="0"/>
              <a:t>B</a:t>
            </a:r>
            <a:r>
              <a:rPr lang="en-GB" dirty="0" smtClean="0"/>
              <a:t>asic grasp of the Bible</a:t>
            </a:r>
          </a:p>
          <a:p>
            <a:pPr marL="1257300" lvl="1" indent="-533400" eaLnBrk="1" hangingPunct="1">
              <a:buFontTx/>
              <a:buNone/>
              <a:defRPr/>
            </a:pPr>
            <a:r>
              <a:rPr lang="en-GB" b="1" dirty="0" smtClean="0"/>
              <a:t>A</a:t>
            </a:r>
            <a:r>
              <a:rPr lang="en-GB" dirty="0" smtClean="0"/>
              <a:t>ttached to a Care Group</a:t>
            </a:r>
          </a:p>
          <a:p>
            <a:pPr marL="1257300" lvl="1" indent="-533400" eaLnBrk="1" hangingPunct="1">
              <a:buFontTx/>
              <a:buNone/>
              <a:defRPr/>
            </a:pPr>
            <a:r>
              <a:rPr lang="en-GB" b="1" dirty="0" smtClean="0"/>
              <a:t>S</a:t>
            </a:r>
            <a:r>
              <a:rPr lang="en-GB" dirty="0" smtClean="0"/>
              <a:t>haring his faith</a:t>
            </a:r>
          </a:p>
          <a:p>
            <a:pPr marL="1257300" lvl="1" indent="-533400" eaLnBrk="1" hangingPunct="1">
              <a:buFontTx/>
              <a:buNone/>
              <a:defRPr/>
            </a:pPr>
            <a:r>
              <a:rPr lang="en-GB" b="1" dirty="0" smtClean="0"/>
              <a:t>E</a:t>
            </a:r>
            <a:r>
              <a:rPr lang="en-GB" dirty="0" smtClean="0"/>
              <a:t>njoying fellowship</a:t>
            </a:r>
            <a:endParaRPr lang="en-GB" b="1" dirty="0" smtClean="0"/>
          </a:p>
        </p:txBody>
      </p:sp>
      <p:sp>
        <p:nvSpPr>
          <p:cNvPr id="8196" name="Line 4"/>
          <p:cNvSpPr>
            <a:spLocks noChangeShapeType="1"/>
          </p:cNvSpPr>
          <p:nvPr/>
        </p:nvSpPr>
        <p:spPr bwMode="auto">
          <a:xfrm>
            <a:off x="0" y="15240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0" decel="1000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0" decel="1000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50" decel="100000" fill="hold"/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0" decel="100000" fill="hold"/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GB" altLang="zh-CN" sz="4000" b="0" dirty="0" smtClean="0">
                <a:latin typeface="Socket" pitchFamily="2" charset="0"/>
                <a:ea typeface="SimSun" pitchFamily="2" charset="-122"/>
              </a:rPr>
              <a:t>Signposts Of </a:t>
            </a:r>
            <a:br>
              <a:rPr lang="en-GB" altLang="zh-CN" sz="4000" b="0" dirty="0" smtClean="0">
                <a:latin typeface="Socket" pitchFamily="2" charset="0"/>
                <a:ea typeface="SimSun" pitchFamily="2" charset="-122"/>
              </a:rPr>
            </a:br>
            <a:r>
              <a:rPr lang="en-GB" altLang="zh-CN" sz="4000" b="0" dirty="0" smtClean="0">
                <a:latin typeface="Socket" pitchFamily="2" charset="0"/>
                <a:ea typeface="SimSun" pitchFamily="2" charset="-122"/>
              </a:rPr>
              <a:t>A Christian Growth In SAGC</a:t>
            </a:r>
            <a:endParaRPr lang="en-GB" sz="4000" b="0" dirty="0" smtClean="0">
              <a:latin typeface="Socket" pitchFamily="2" charset="0"/>
              <a:ea typeface="SimSun" pitchFamily="2" charset="-122"/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buClr>
                <a:schemeClr val="tx1"/>
              </a:buClr>
              <a:buFontTx/>
              <a:buAutoNum type="alphaUcPeriod" startAt="2"/>
              <a:defRPr/>
            </a:pPr>
            <a:r>
              <a:rPr lang="en-GB" b="1" dirty="0" smtClean="0"/>
              <a:t>Signposts of each B.A.S.E.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en-GB" dirty="0" smtClean="0"/>
              <a:t>	Third base – </a:t>
            </a:r>
            <a:r>
              <a:rPr lang="en-GB" altLang="zh-CN" dirty="0" smtClean="0">
                <a:ea typeface="SimSun" pitchFamily="2" charset="-122"/>
              </a:rPr>
              <a:t>1 Peter 4:10</a:t>
            </a:r>
            <a:r>
              <a:rPr lang="en-US" altLang="zh-CN" dirty="0" smtClean="0">
                <a:ea typeface="SimSun" pitchFamily="2" charset="-122"/>
              </a:rPr>
              <a:t> </a:t>
            </a:r>
            <a:endParaRPr lang="en-GB" dirty="0" smtClean="0"/>
          </a:p>
          <a:p>
            <a:pPr marL="609600" indent="-609600" eaLnBrk="1" hangingPunct="1">
              <a:buFont typeface="Wingdings" pitchFamily="2" charset="2"/>
              <a:buNone/>
              <a:defRPr/>
            </a:pPr>
            <a:endParaRPr lang="en-GB" sz="2000" dirty="0" smtClean="0"/>
          </a:p>
          <a:p>
            <a:pPr marL="1257300" lvl="1" indent="-533400" eaLnBrk="1" hangingPunct="1">
              <a:buFontTx/>
              <a:buNone/>
              <a:defRPr/>
            </a:pPr>
            <a:r>
              <a:rPr lang="en-GB" b="1" dirty="0" smtClean="0"/>
              <a:t>B</a:t>
            </a:r>
            <a:r>
              <a:rPr lang="en-GB" dirty="0" smtClean="0"/>
              <a:t>ringing my tithes/offerings</a:t>
            </a:r>
          </a:p>
          <a:p>
            <a:pPr marL="1257300" lvl="1" indent="-533400" eaLnBrk="1" hangingPunct="1">
              <a:buFontTx/>
              <a:buNone/>
              <a:defRPr/>
            </a:pPr>
            <a:r>
              <a:rPr lang="en-GB" b="1" dirty="0" smtClean="0"/>
              <a:t>A</a:t>
            </a:r>
            <a:r>
              <a:rPr lang="en-GB" dirty="0" smtClean="0"/>
              <a:t>ctive in ministry</a:t>
            </a:r>
          </a:p>
          <a:p>
            <a:pPr marL="1257300" lvl="1" indent="-533400" eaLnBrk="1" hangingPunct="1">
              <a:buFontTx/>
              <a:buNone/>
              <a:defRPr/>
            </a:pPr>
            <a:r>
              <a:rPr lang="en-GB" b="1" dirty="0" smtClean="0"/>
              <a:t>S</a:t>
            </a:r>
            <a:r>
              <a:rPr lang="en-GB" dirty="0" smtClean="0"/>
              <a:t>tudying God’s Word daily</a:t>
            </a:r>
          </a:p>
          <a:p>
            <a:pPr marL="1257300" lvl="1" indent="-533400" eaLnBrk="1" hangingPunct="1">
              <a:buFontTx/>
              <a:buNone/>
              <a:defRPr/>
            </a:pPr>
            <a:r>
              <a:rPr lang="en-GB" b="1" dirty="0" smtClean="0"/>
              <a:t>E</a:t>
            </a:r>
            <a:r>
              <a:rPr lang="en-GB" dirty="0" smtClean="0"/>
              <a:t>ngaged in prayer</a:t>
            </a:r>
          </a:p>
        </p:txBody>
      </p:sp>
      <p:sp>
        <p:nvSpPr>
          <p:cNvPr id="9220" name="Line 4"/>
          <p:cNvSpPr>
            <a:spLocks noChangeShapeType="1"/>
          </p:cNvSpPr>
          <p:nvPr/>
        </p:nvSpPr>
        <p:spPr bwMode="auto">
          <a:xfrm>
            <a:off x="0" y="15240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3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3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3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3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GB" altLang="zh-CN" sz="4000" b="0" dirty="0" smtClean="0">
                <a:latin typeface="Socket" pitchFamily="2" charset="0"/>
                <a:ea typeface="SimSun" pitchFamily="2" charset="-122"/>
              </a:rPr>
              <a:t>Signposts Of </a:t>
            </a:r>
            <a:br>
              <a:rPr lang="en-GB" altLang="zh-CN" sz="4000" b="0" dirty="0" smtClean="0">
                <a:latin typeface="Socket" pitchFamily="2" charset="0"/>
                <a:ea typeface="SimSun" pitchFamily="2" charset="-122"/>
              </a:rPr>
            </a:br>
            <a:r>
              <a:rPr lang="en-GB" altLang="zh-CN" sz="4000" b="0" dirty="0" smtClean="0">
                <a:latin typeface="Socket" pitchFamily="2" charset="0"/>
                <a:ea typeface="SimSun" pitchFamily="2" charset="-122"/>
              </a:rPr>
              <a:t>A Christian Growth In SAGC</a:t>
            </a:r>
            <a:endParaRPr lang="en-GB" sz="4000" b="0" dirty="0" smtClean="0">
              <a:latin typeface="Socket" pitchFamily="2" charset="0"/>
              <a:ea typeface="SimSun" pitchFamily="2" charset="-122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buClr>
                <a:schemeClr val="tx1"/>
              </a:buClr>
              <a:buFontTx/>
              <a:buAutoNum type="alphaUcPeriod" startAt="2"/>
              <a:defRPr/>
            </a:pPr>
            <a:r>
              <a:rPr lang="en-GB" b="1" dirty="0" smtClean="0"/>
              <a:t>Signposts of each B.A.S.E.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en-GB" dirty="0" smtClean="0"/>
              <a:t>	Fourth (Home) base – </a:t>
            </a:r>
            <a:r>
              <a:rPr lang="en-GB" altLang="zh-CN" dirty="0" smtClean="0">
                <a:ea typeface="SimSun" pitchFamily="2" charset="-122"/>
              </a:rPr>
              <a:t>Acts 1:8</a:t>
            </a:r>
            <a:endParaRPr lang="en-GB" dirty="0" smtClean="0"/>
          </a:p>
          <a:p>
            <a:pPr marL="609600" indent="-609600" eaLnBrk="1" hangingPunct="1">
              <a:buFont typeface="Wingdings" pitchFamily="2" charset="2"/>
              <a:buNone/>
              <a:defRPr/>
            </a:pPr>
            <a:endParaRPr lang="en-GB" sz="2000" dirty="0" smtClean="0"/>
          </a:p>
          <a:p>
            <a:pPr marL="1257300" lvl="1" indent="-533400" eaLnBrk="1" hangingPunct="1">
              <a:buFontTx/>
              <a:buNone/>
              <a:defRPr/>
            </a:pPr>
            <a:r>
              <a:rPr lang="en-GB" b="1" dirty="0" smtClean="0"/>
              <a:t>H</a:t>
            </a:r>
            <a:r>
              <a:rPr lang="en-GB" dirty="0" smtClean="0"/>
              <a:t>eart for the world</a:t>
            </a:r>
          </a:p>
          <a:p>
            <a:pPr marL="1257300" lvl="1" indent="-533400" eaLnBrk="1" hangingPunct="1">
              <a:buFontTx/>
              <a:buNone/>
              <a:defRPr/>
            </a:pPr>
            <a:r>
              <a:rPr lang="en-GB" b="1" dirty="0" smtClean="0"/>
              <a:t>O</a:t>
            </a:r>
            <a:r>
              <a:rPr lang="en-GB" dirty="0" smtClean="0"/>
              <a:t>perating in love</a:t>
            </a:r>
          </a:p>
          <a:p>
            <a:pPr marL="1257300" lvl="1" indent="-533400" eaLnBrk="1" hangingPunct="1">
              <a:buFontTx/>
              <a:buNone/>
              <a:defRPr/>
            </a:pPr>
            <a:r>
              <a:rPr lang="en-GB" b="1" dirty="0" smtClean="0"/>
              <a:t>M</a:t>
            </a:r>
            <a:r>
              <a:rPr lang="en-GB" dirty="0" smtClean="0"/>
              <a:t>obilised for mission</a:t>
            </a:r>
          </a:p>
          <a:p>
            <a:pPr marL="1257300" lvl="1" indent="-533400" eaLnBrk="1" hangingPunct="1">
              <a:buFontTx/>
              <a:buNone/>
              <a:defRPr/>
            </a:pPr>
            <a:r>
              <a:rPr lang="en-GB" b="1" dirty="0" smtClean="0"/>
              <a:t>E</a:t>
            </a:r>
            <a:r>
              <a:rPr lang="en-GB" dirty="0" smtClean="0"/>
              <a:t>ncouraging others to go round the bases</a:t>
            </a:r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0" y="15240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GB" altLang="zh-CN" sz="4000" b="0" dirty="0" smtClean="0">
                <a:latin typeface="Socket" pitchFamily="2" charset="0"/>
                <a:ea typeface="SimSun" pitchFamily="2" charset="-122"/>
              </a:rPr>
              <a:t>Signposts Of </a:t>
            </a:r>
            <a:br>
              <a:rPr lang="en-GB" altLang="zh-CN" sz="4000" b="0" dirty="0" smtClean="0">
                <a:latin typeface="Socket" pitchFamily="2" charset="0"/>
                <a:ea typeface="SimSun" pitchFamily="2" charset="-122"/>
              </a:rPr>
            </a:br>
            <a:r>
              <a:rPr lang="en-GB" altLang="zh-CN" sz="4000" b="0" dirty="0" smtClean="0">
                <a:latin typeface="Socket" pitchFamily="2" charset="0"/>
                <a:ea typeface="SimSun" pitchFamily="2" charset="-122"/>
              </a:rPr>
              <a:t>A Christian Growth In SAGC</a:t>
            </a:r>
            <a:endParaRPr lang="en-GB" sz="4000" b="0" dirty="0" smtClean="0">
              <a:latin typeface="Socket" pitchFamily="2" charset="0"/>
              <a:ea typeface="SimSun" pitchFamily="2" charset="-122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buClr>
                <a:schemeClr val="tx1"/>
              </a:buClr>
              <a:buFontTx/>
              <a:buAutoNum type="alphaUcPeriod" startAt="3"/>
              <a:defRPr/>
            </a:pPr>
            <a:r>
              <a:rPr lang="en-GB" dirty="0" smtClean="0"/>
              <a:t>A </a:t>
            </a:r>
            <a:r>
              <a:rPr lang="en-GB" u="sng" dirty="0" smtClean="0"/>
              <a:t>genuine</a:t>
            </a:r>
            <a:r>
              <a:rPr lang="en-GB" dirty="0" smtClean="0"/>
              <a:t> Christian</a:t>
            </a:r>
          </a:p>
          <a:p>
            <a:pPr marL="609600" indent="-609600" eaLnBrk="1" hangingPunct="1">
              <a:buClr>
                <a:schemeClr val="tx1"/>
              </a:buClr>
              <a:buFontTx/>
              <a:buAutoNum type="alphaUcPeriod" startAt="3"/>
              <a:defRPr/>
            </a:pPr>
            <a:endParaRPr lang="en-GB" dirty="0" smtClean="0"/>
          </a:p>
          <a:p>
            <a:pPr marL="609600" indent="-609600" eaLnBrk="1" hangingPunct="1">
              <a:buClr>
                <a:schemeClr val="tx1"/>
              </a:buClr>
              <a:buFontTx/>
              <a:buNone/>
              <a:defRPr/>
            </a:pPr>
            <a:r>
              <a:rPr lang="en-GB" dirty="0" smtClean="0"/>
              <a:t>	A </a:t>
            </a:r>
            <a:r>
              <a:rPr lang="en-GB" u="sng" dirty="0" smtClean="0"/>
              <a:t>growing</a:t>
            </a:r>
            <a:r>
              <a:rPr lang="en-GB" dirty="0" smtClean="0"/>
              <a:t> Christian </a:t>
            </a:r>
          </a:p>
          <a:p>
            <a:pPr marL="609600" indent="-609600" eaLnBrk="1" hangingPunct="1">
              <a:buClr>
                <a:schemeClr val="tx1"/>
              </a:buClr>
              <a:buFontTx/>
              <a:buNone/>
              <a:defRPr/>
            </a:pPr>
            <a:endParaRPr lang="en-GB" dirty="0" smtClean="0">
              <a:sym typeface="Wingdings" pitchFamily="2" charset="2"/>
            </a:endParaRPr>
          </a:p>
          <a:p>
            <a:pPr marL="609600" indent="-609600" eaLnBrk="1" hangingPunct="1">
              <a:buClr>
                <a:schemeClr val="tx1"/>
              </a:buClr>
              <a:buFontTx/>
              <a:buNone/>
              <a:defRPr/>
            </a:pPr>
            <a:r>
              <a:rPr lang="en-GB" dirty="0" smtClean="0">
                <a:sym typeface="Wingdings" pitchFamily="2" charset="2"/>
              </a:rPr>
              <a:t>	</a:t>
            </a:r>
            <a:r>
              <a:rPr lang="en-GB" dirty="0" smtClean="0"/>
              <a:t>A </a:t>
            </a:r>
            <a:r>
              <a:rPr lang="en-GB" u="sng" dirty="0" smtClean="0"/>
              <a:t>giving</a:t>
            </a:r>
            <a:r>
              <a:rPr lang="en-GB" dirty="0" smtClean="0"/>
              <a:t> Christian</a:t>
            </a:r>
          </a:p>
          <a:p>
            <a:pPr marL="609600" indent="-609600" eaLnBrk="1" hangingPunct="1">
              <a:buClr>
                <a:schemeClr val="tx1"/>
              </a:buClr>
              <a:buFontTx/>
              <a:buNone/>
              <a:defRPr/>
            </a:pPr>
            <a:endParaRPr lang="en-GB" dirty="0" smtClean="0"/>
          </a:p>
          <a:p>
            <a:pPr marL="609600" indent="-609600" eaLnBrk="1" hangingPunct="1">
              <a:buClr>
                <a:schemeClr val="tx1"/>
              </a:buClr>
              <a:buFontTx/>
              <a:buNone/>
              <a:defRPr/>
            </a:pPr>
            <a:r>
              <a:rPr lang="en-GB" dirty="0" smtClean="0"/>
              <a:t>	A </a:t>
            </a:r>
            <a:r>
              <a:rPr lang="en-GB" u="sng" dirty="0" smtClean="0"/>
              <a:t>going</a:t>
            </a:r>
            <a:r>
              <a:rPr lang="en-GB" dirty="0" smtClean="0"/>
              <a:t> Christian</a:t>
            </a:r>
          </a:p>
        </p:txBody>
      </p:sp>
      <p:sp>
        <p:nvSpPr>
          <p:cNvPr id="11268" name="AutoShape 4"/>
          <p:cNvSpPr>
            <a:spLocks noChangeArrowheads="1"/>
          </p:cNvSpPr>
          <p:nvPr/>
        </p:nvSpPr>
        <p:spPr bwMode="auto">
          <a:xfrm>
            <a:off x="2971800" y="2209800"/>
            <a:ext cx="304800" cy="6096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MY"/>
          </a:p>
        </p:txBody>
      </p:sp>
      <p:sp>
        <p:nvSpPr>
          <p:cNvPr id="11269" name="AutoShape 5"/>
          <p:cNvSpPr>
            <a:spLocks noChangeArrowheads="1"/>
          </p:cNvSpPr>
          <p:nvPr/>
        </p:nvSpPr>
        <p:spPr bwMode="auto">
          <a:xfrm>
            <a:off x="2971800" y="3429000"/>
            <a:ext cx="304800" cy="6096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MY"/>
          </a:p>
        </p:txBody>
      </p:sp>
      <p:sp>
        <p:nvSpPr>
          <p:cNvPr id="11270" name="AutoShape 6"/>
          <p:cNvSpPr>
            <a:spLocks noChangeArrowheads="1"/>
          </p:cNvSpPr>
          <p:nvPr/>
        </p:nvSpPr>
        <p:spPr bwMode="auto">
          <a:xfrm>
            <a:off x="2971800" y="4572000"/>
            <a:ext cx="304800" cy="6096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MY"/>
          </a:p>
        </p:txBody>
      </p:sp>
      <p:sp>
        <p:nvSpPr>
          <p:cNvPr id="11271" name="Line 7"/>
          <p:cNvSpPr>
            <a:spLocks noChangeShapeType="1"/>
          </p:cNvSpPr>
          <p:nvPr/>
        </p:nvSpPr>
        <p:spPr bwMode="auto">
          <a:xfrm>
            <a:off x="0" y="15240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animBg="1"/>
      <p:bldP spid="11269" grpId="0" animBg="1"/>
      <p:bldP spid="1127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9"/>
          <p:cNvGrpSpPr>
            <a:grpSpLocks/>
          </p:cNvGrpSpPr>
          <p:nvPr/>
        </p:nvGrpSpPr>
        <p:grpSpPr bwMode="auto">
          <a:xfrm>
            <a:off x="936625" y="152400"/>
            <a:ext cx="7353300" cy="6459538"/>
            <a:chOff x="590" y="192"/>
            <a:chExt cx="4632" cy="4069"/>
          </a:xfrm>
        </p:grpSpPr>
        <p:sp>
          <p:nvSpPr>
            <p:cNvPr id="12291" name="Text Box 6"/>
            <p:cNvSpPr txBox="1">
              <a:spLocks noChangeArrowheads="1"/>
            </p:cNvSpPr>
            <p:nvPr/>
          </p:nvSpPr>
          <p:spPr bwMode="auto">
            <a:xfrm>
              <a:off x="4082" y="3220"/>
              <a:ext cx="1017" cy="7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en-GB" altLang="zh-CN" sz="1500" b="1" dirty="0">
                <a:solidFill>
                  <a:schemeClr val="bg2"/>
                </a:solidFill>
                <a:latin typeface="Times New Roman" pitchFamily="18" charset="0"/>
                <a:ea typeface="SimSun" pitchFamily="2" charset="-122"/>
              </a:endParaRPr>
            </a:p>
            <a:p>
              <a:pPr algn="ctr"/>
              <a:r>
                <a:rPr lang="en-GB" altLang="zh-CN" sz="2000" b="1" dirty="0">
                  <a:solidFill>
                    <a:schemeClr val="bg2">
                      <a:lumMod val="25000"/>
                    </a:schemeClr>
                  </a:solidFill>
                  <a:latin typeface="Times New Roman" pitchFamily="18" charset="0"/>
                  <a:ea typeface="SimSun" pitchFamily="2" charset="-122"/>
                </a:rPr>
                <a:t>Class B # 01</a:t>
              </a:r>
            </a:p>
            <a:p>
              <a:pPr algn="ctr"/>
              <a:r>
                <a:rPr lang="en-GB" altLang="zh-CN" sz="2000" b="1" dirty="0">
                  <a:solidFill>
                    <a:schemeClr val="bg2">
                      <a:lumMod val="25000"/>
                    </a:schemeClr>
                  </a:solidFill>
                  <a:latin typeface="Times New Roman" pitchFamily="18" charset="0"/>
                  <a:ea typeface="SimSun" pitchFamily="2" charset="-122"/>
                </a:rPr>
                <a:t>Maturity</a:t>
              </a:r>
              <a:endParaRPr lang="en-GB" sz="2000" b="1" dirty="0">
                <a:solidFill>
                  <a:schemeClr val="bg2">
                    <a:lumMod val="25000"/>
                  </a:schemeClr>
                </a:solidFill>
                <a:latin typeface="Arial" charset="0"/>
              </a:endParaRPr>
            </a:p>
          </p:txBody>
        </p:sp>
        <p:sp>
          <p:nvSpPr>
            <p:cNvPr id="12292" name="Text Box 7"/>
            <p:cNvSpPr txBox="1">
              <a:spLocks noChangeArrowheads="1"/>
            </p:cNvSpPr>
            <p:nvPr/>
          </p:nvSpPr>
          <p:spPr bwMode="auto">
            <a:xfrm rot="10800000" flipV="1">
              <a:off x="590" y="592"/>
              <a:ext cx="1017" cy="77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en-GB" altLang="zh-CN" sz="1500" b="1" dirty="0">
                <a:solidFill>
                  <a:schemeClr val="bg2"/>
                </a:solidFill>
                <a:latin typeface="Times New Roman" pitchFamily="18" charset="0"/>
                <a:ea typeface="SimSun" pitchFamily="2" charset="-122"/>
              </a:endParaRPr>
            </a:p>
            <a:p>
              <a:pPr algn="ctr"/>
              <a:r>
                <a:rPr lang="en-GB" altLang="zh-CN" sz="2000" b="1" dirty="0">
                  <a:solidFill>
                    <a:schemeClr val="bg2">
                      <a:lumMod val="25000"/>
                    </a:schemeClr>
                  </a:solidFill>
                  <a:latin typeface="Times New Roman" pitchFamily="18" charset="0"/>
                  <a:ea typeface="SimSun" pitchFamily="2" charset="-122"/>
                </a:rPr>
                <a:t>Class D# 01</a:t>
              </a:r>
            </a:p>
            <a:p>
              <a:pPr algn="ctr"/>
              <a:r>
                <a:rPr lang="en-GB" altLang="zh-CN" sz="2000" b="1" dirty="0">
                  <a:solidFill>
                    <a:schemeClr val="bg2">
                      <a:lumMod val="25000"/>
                    </a:schemeClr>
                  </a:solidFill>
                  <a:latin typeface="Times New Roman" pitchFamily="18" charset="0"/>
                  <a:ea typeface="SimSun" pitchFamily="2" charset="-122"/>
                </a:rPr>
                <a:t>Mission</a:t>
              </a:r>
              <a:endParaRPr lang="en-GB" sz="2000" b="1" dirty="0">
                <a:solidFill>
                  <a:schemeClr val="bg2">
                    <a:lumMod val="25000"/>
                  </a:schemeClr>
                </a:solidFill>
                <a:latin typeface="Arial" charset="0"/>
              </a:endParaRPr>
            </a:p>
          </p:txBody>
        </p:sp>
        <p:sp>
          <p:nvSpPr>
            <p:cNvPr id="12293" name="Text Box 8"/>
            <p:cNvSpPr txBox="1">
              <a:spLocks noChangeArrowheads="1"/>
            </p:cNvSpPr>
            <p:nvPr/>
          </p:nvSpPr>
          <p:spPr bwMode="auto">
            <a:xfrm>
              <a:off x="590" y="3204"/>
              <a:ext cx="1017" cy="70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en-GB" altLang="zh-CN" sz="1500" b="1" dirty="0">
                <a:solidFill>
                  <a:schemeClr val="bg2"/>
                </a:solidFill>
                <a:latin typeface="Times New Roman" pitchFamily="18" charset="0"/>
                <a:ea typeface="SimSun" pitchFamily="2" charset="-122"/>
              </a:endParaRPr>
            </a:p>
            <a:p>
              <a:pPr algn="ctr"/>
              <a:r>
                <a:rPr lang="en-GB" altLang="zh-CN" sz="2000" b="1" dirty="0">
                  <a:solidFill>
                    <a:schemeClr val="bg2">
                      <a:lumMod val="25000"/>
                    </a:schemeClr>
                  </a:solidFill>
                  <a:latin typeface="Times New Roman" pitchFamily="18" charset="0"/>
                  <a:ea typeface="SimSun" pitchFamily="2" charset="-122"/>
                </a:rPr>
                <a:t>Class C # 01</a:t>
              </a:r>
            </a:p>
            <a:p>
              <a:pPr algn="ctr"/>
              <a:r>
                <a:rPr lang="en-GB" altLang="zh-CN" sz="2000" b="1" dirty="0">
                  <a:solidFill>
                    <a:schemeClr val="bg2">
                      <a:lumMod val="25000"/>
                    </a:schemeClr>
                  </a:solidFill>
                  <a:latin typeface="Times New Roman" pitchFamily="18" charset="0"/>
                  <a:ea typeface="SimSun" pitchFamily="2" charset="-122"/>
                </a:rPr>
                <a:t>Ministry</a:t>
              </a:r>
              <a:endParaRPr lang="en-GB" sz="2000" b="1" dirty="0">
                <a:solidFill>
                  <a:schemeClr val="bg2">
                    <a:lumMod val="25000"/>
                  </a:schemeClr>
                </a:solidFill>
                <a:latin typeface="Arial" charset="0"/>
              </a:endParaRPr>
            </a:p>
          </p:txBody>
        </p:sp>
        <p:sp>
          <p:nvSpPr>
            <p:cNvPr id="12294" name="AutoShape 9"/>
            <p:cNvSpPr>
              <a:spLocks noChangeArrowheads="1"/>
            </p:cNvSpPr>
            <p:nvPr/>
          </p:nvSpPr>
          <p:spPr bwMode="auto">
            <a:xfrm>
              <a:off x="1607" y="3119"/>
              <a:ext cx="2467" cy="856"/>
            </a:xfrm>
            <a:prstGeom prst="leftArrow">
              <a:avLst>
                <a:gd name="adj1" fmla="val 50000"/>
                <a:gd name="adj2" fmla="val 7205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MY"/>
            </a:p>
          </p:txBody>
        </p:sp>
        <p:sp>
          <p:nvSpPr>
            <p:cNvPr id="12295" name="AutoShape 10"/>
            <p:cNvSpPr>
              <a:spLocks noChangeArrowheads="1"/>
            </p:cNvSpPr>
            <p:nvPr/>
          </p:nvSpPr>
          <p:spPr bwMode="auto">
            <a:xfrm>
              <a:off x="1607" y="594"/>
              <a:ext cx="2495" cy="722"/>
            </a:xfrm>
            <a:prstGeom prst="rightArrow">
              <a:avLst>
                <a:gd name="adj1" fmla="val 50000"/>
                <a:gd name="adj2" fmla="val 86392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MY"/>
            </a:p>
          </p:txBody>
        </p:sp>
        <p:sp>
          <p:nvSpPr>
            <p:cNvPr id="12296" name="WordArt 12"/>
            <p:cNvSpPr>
              <a:spLocks noChangeArrowheads="1" noChangeShapeType="1" noTextEdit="1"/>
            </p:cNvSpPr>
            <p:nvPr/>
          </p:nvSpPr>
          <p:spPr bwMode="auto">
            <a:xfrm>
              <a:off x="1715" y="534"/>
              <a:ext cx="1722" cy="1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MY" sz="2000" b="1" kern="10">
                  <a:ln w="3175">
                    <a:noFill/>
                    <a:round/>
                    <a:headEnd/>
                    <a:tailEnd/>
                  </a:ln>
                  <a:solidFill>
                    <a:schemeClr val="tx2"/>
                  </a:solidFill>
                  <a:latin typeface="Blue Highway"/>
                </a:rPr>
                <a:t>A # LEVEL COURSES:</a:t>
              </a:r>
            </a:p>
          </p:txBody>
        </p:sp>
        <p:sp>
          <p:nvSpPr>
            <p:cNvPr id="12297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1743" y="862"/>
              <a:ext cx="1973" cy="1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MY" sz="2000" b="1" kern="10">
                  <a:ln w="317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Blue Highway"/>
                </a:rPr>
                <a:t>KNOWING CHRIST</a:t>
              </a:r>
            </a:p>
          </p:txBody>
        </p:sp>
        <p:sp>
          <p:nvSpPr>
            <p:cNvPr id="12298" name="WordArt 14"/>
            <p:cNvSpPr>
              <a:spLocks noChangeArrowheads="1" noChangeShapeType="1" noTextEdit="1"/>
            </p:cNvSpPr>
            <p:nvPr/>
          </p:nvSpPr>
          <p:spPr bwMode="auto">
            <a:xfrm>
              <a:off x="1711" y="1165"/>
              <a:ext cx="1695" cy="30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MY" sz="2000" b="1" kern="10">
                  <a:ln w="3175">
                    <a:noFill/>
                    <a:round/>
                    <a:headEnd/>
                    <a:tailEnd/>
                  </a:ln>
                  <a:solidFill>
                    <a:schemeClr val="tx2"/>
                  </a:solidFill>
                  <a:latin typeface="Blue Highway"/>
                </a:rPr>
                <a:t>Discovering My</a:t>
              </a:r>
            </a:p>
            <a:p>
              <a:pPr algn="ctr"/>
              <a:r>
                <a:rPr lang="en-MY" sz="2000" b="1" kern="10">
                  <a:ln w="3175">
                    <a:noFill/>
                    <a:round/>
                    <a:headEnd/>
                    <a:tailEnd/>
                  </a:ln>
                  <a:solidFill>
                    <a:schemeClr val="tx2"/>
                  </a:solidFill>
                  <a:latin typeface="Blue Highway"/>
                </a:rPr>
                <a:t>Fellowship / Membership</a:t>
              </a:r>
            </a:p>
          </p:txBody>
        </p:sp>
        <p:sp>
          <p:nvSpPr>
            <p:cNvPr id="12299" name="WordArt 15"/>
            <p:cNvSpPr>
              <a:spLocks noChangeArrowheads="1" noChangeShapeType="1" noTextEdit="1"/>
            </p:cNvSpPr>
            <p:nvPr/>
          </p:nvSpPr>
          <p:spPr bwMode="auto">
            <a:xfrm>
              <a:off x="2332" y="3091"/>
              <a:ext cx="1640" cy="23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MY" sz="2000" b="1" kern="10">
                  <a:ln w="3175">
                    <a:noFill/>
                    <a:round/>
                    <a:headEnd/>
                    <a:tailEnd/>
                  </a:ln>
                  <a:solidFill>
                    <a:schemeClr val="tx2"/>
                  </a:solidFill>
                  <a:latin typeface="Blue Highway"/>
                </a:rPr>
                <a:t>Discovering My Ministry</a:t>
              </a:r>
            </a:p>
          </p:txBody>
        </p:sp>
        <p:sp>
          <p:nvSpPr>
            <p:cNvPr id="12300" name="WordArt 16"/>
            <p:cNvSpPr>
              <a:spLocks noChangeArrowheads="1" noChangeShapeType="1" noTextEdit="1"/>
            </p:cNvSpPr>
            <p:nvPr/>
          </p:nvSpPr>
          <p:spPr bwMode="auto">
            <a:xfrm>
              <a:off x="1882" y="3497"/>
              <a:ext cx="2116" cy="16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MY" sz="2000" b="1" kern="10">
                  <a:ln w="317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Blue Highway"/>
                </a:rPr>
                <a:t>GIVING TO CHRIST</a:t>
              </a:r>
            </a:p>
          </p:txBody>
        </p:sp>
        <p:sp>
          <p:nvSpPr>
            <p:cNvPr id="12301" name="WordArt 17"/>
            <p:cNvSpPr>
              <a:spLocks noChangeArrowheads="1" noChangeShapeType="1" noTextEdit="1"/>
            </p:cNvSpPr>
            <p:nvPr/>
          </p:nvSpPr>
          <p:spPr bwMode="auto">
            <a:xfrm>
              <a:off x="2297" y="3803"/>
              <a:ext cx="1705" cy="23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MY" sz="2000" b="1" kern="10">
                  <a:ln w="3175">
                    <a:noFill/>
                    <a:round/>
                    <a:headEnd/>
                    <a:tailEnd/>
                  </a:ln>
                  <a:solidFill>
                    <a:schemeClr val="tx2"/>
                  </a:solidFill>
                  <a:latin typeface="Blue Highway"/>
                </a:rPr>
                <a:t>C # LEVEL COURSES:</a:t>
              </a:r>
            </a:p>
          </p:txBody>
        </p:sp>
        <p:grpSp>
          <p:nvGrpSpPr>
            <p:cNvPr id="3" name="Group 38"/>
            <p:cNvGrpSpPr>
              <a:grpSpLocks/>
            </p:cNvGrpSpPr>
            <p:nvPr/>
          </p:nvGrpSpPr>
          <p:grpSpPr bwMode="auto">
            <a:xfrm>
              <a:off x="3989" y="1353"/>
              <a:ext cx="1233" cy="1875"/>
              <a:chOff x="3989" y="1353"/>
              <a:chExt cx="1233" cy="1757"/>
            </a:xfrm>
          </p:grpSpPr>
          <p:sp>
            <p:nvSpPr>
              <p:cNvPr id="12316" name="AutoShape 5"/>
              <p:cNvSpPr>
                <a:spLocks noChangeArrowheads="1"/>
              </p:cNvSpPr>
              <p:nvPr/>
            </p:nvSpPr>
            <p:spPr bwMode="auto">
              <a:xfrm>
                <a:off x="4092" y="1353"/>
                <a:ext cx="1130" cy="1757"/>
              </a:xfrm>
              <a:prstGeom prst="downArrow">
                <a:avLst>
                  <a:gd name="adj1" fmla="val 44444"/>
                  <a:gd name="adj2" fmla="val 38872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MY"/>
              </a:p>
            </p:txBody>
          </p:sp>
          <p:sp>
            <p:nvSpPr>
              <p:cNvPr id="12317" name="WordArt 18"/>
              <p:cNvSpPr>
                <a:spLocks noChangeArrowheads="1" noChangeShapeType="1" noTextEdit="1"/>
              </p:cNvSpPr>
              <p:nvPr/>
            </p:nvSpPr>
            <p:spPr bwMode="auto">
              <a:xfrm rot="5410746">
                <a:off x="4486" y="1967"/>
                <a:ext cx="1169" cy="13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MY" sz="2000" b="1" kern="10">
                    <a:ln w="3175">
                      <a:noFill/>
                      <a:round/>
                      <a:headEnd/>
                      <a:tailEnd/>
                    </a:ln>
                    <a:solidFill>
                      <a:schemeClr val="tx2"/>
                    </a:solidFill>
                    <a:latin typeface="Blue Highway"/>
                  </a:rPr>
                  <a:t>B # LEVEL COURSES:</a:t>
                </a:r>
              </a:p>
            </p:txBody>
          </p:sp>
          <p:sp>
            <p:nvSpPr>
              <p:cNvPr id="12318" name="WordArt 19"/>
              <p:cNvSpPr>
                <a:spLocks noChangeArrowheads="1" noChangeShapeType="1" noTextEdit="1"/>
              </p:cNvSpPr>
              <p:nvPr/>
            </p:nvSpPr>
            <p:spPr bwMode="auto">
              <a:xfrm rot="5400000">
                <a:off x="3876" y="2122"/>
                <a:ext cx="1557" cy="21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MY" sz="2000" b="1" kern="10">
                    <a:ln w="3175">
                      <a:noFill/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Blue Highway"/>
                  </a:rPr>
                  <a:t>GROWING IN CHRIST</a:t>
                </a:r>
              </a:p>
            </p:txBody>
          </p:sp>
          <p:sp>
            <p:nvSpPr>
              <p:cNvPr id="12319" name="WordArt 20"/>
              <p:cNvSpPr>
                <a:spLocks noChangeArrowheads="1" noChangeShapeType="1" noTextEdit="1"/>
              </p:cNvSpPr>
              <p:nvPr/>
            </p:nvSpPr>
            <p:spPr bwMode="auto">
              <a:xfrm rot="5400000">
                <a:off x="3572" y="1867"/>
                <a:ext cx="1171" cy="33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MY" sz="2000" b="1" kern="10">
                    <a:ln w="3175">
                      <a:noFill/>
                      <a:round/>
                      <a:headEnd/>
                      <a:tailEnd/>
                    </a:ln>
                    <a:solidFill>
                      <a:schemeClr val="tx2"/>
                    </a:solidFill>
                    <a:latin typeface="Blue Highway"/>
                  </a:rPr>
                  <a:t>Discovering My</a:t>
                </a:r>
              </a:p>
              <a:p>
                <a:pPr algn="ctr"/>
                <a:r>
                  <a:rPr lang="en-MY" sz="2000" b="1" kern="10">
                    <a:ln w="3175">
                      <a:noFill/>
                      <a:round/>
                      <a:headEnd/>
                      <a:tailEnd/>
                    </a:ln>
                    <a:solidFill>
                      <a:schemeClr val="tx2"/>
                    </a:solidFill>
                    <a:latin typeface="Blue Highway"/>
                  </a:rPr>
                  <a:t>Maturity</a:t>
                </a:r>
              </a:p>
            </p:txBody>
          </p:sp>
        </p:grpSp>
        <p:sp>
          <p:nvSpPr>
            <p:cNvPr id="12303" name="AutoShape 11"/>
            <p:cNvSpPr>
              <a:spLocks noChangeArrowheads="1"/>
            </p:cNvSpPr>
            <p:nvPr/>
          </p:nvSpPr>
          <p:spPr bwMode="auto">
            <a:xfrm>
              <a:off x="603" y="1359"/>
              <a:ext cx="1005" cy="1844"/>
            </a:xfrm>
            <a:prstGeom prst="upArrow">
              <a:avLst>
                <a:gd name="adj1" fmla="val 50000"/>
                <a:gd name="adj2" fmla="val 45871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MY"/>
            </a:p>
          </p:txBody>
        </p:sp>
        <p:sp>
          <p:nvSpPr>
            <p:cNvPr id="12304" name="WordArt 21"/>
            <p:cNvSpPr>
              <a:spLocks noChangeArrowheads="1" noChangeShapeType="1" noTextEdit="1"/>
            </p:cNvSpPr>
            <p:nvPr/>
          </p:nvSpPr>
          <p:spPr bwMode="auto">
            <a:xfrm rot="-5339319">
              <a:off x="106" y="2465"/>
              <a:ext cx="1265" cy="13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MY" sz="2000" b="1" kern="10">
                  <a:ln w="3175">
                    <a:noFill/>
                    <a:round/>
                    <a:headEnd/>
                    <a:tailEnd/>
                  </a:ln>
                  <a:solidFill>
                    <a:schemeClr val="tx2"/>
                  </a:solidFill>
                  <a:latin typeface="Blue Highway"/>
                </a:rPr>
                <a:t>D # LEVEL COURSES:</a:t>
              </a:r>
            </a:p>
          </p:txBody>
        </p:sp>
        <p:sp>
          <p:nvSpPr>
            <p:cNvPr id="12305" name="WordArt 22"/>
            <p:cNvSpPr>
              <a:spLocks noChangeArrowheads="1" noChangeShapeType="1" noTextEdit="1"/>
            </p:cNvSpPr>
            <p:nvPr/>
          </p:nvSpPr>
          <p:spPr bwMode="auto">
            <a:xfrm rot="-5367052">
              <a:off x="301" y="2216"/>
              <a:ext cx="1621" cy="22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204"/>
                </a:avLst>
              </a:prstTxWarp>
            </a:bodyPr>
            <a:lstStyle/>
            <a:p>
              <a:pPr algn="ctr"/>
              <a:r>
                <a:rPr lang="en-MY" sz="2000" b="1" kern="10">
                  <a:ln w="317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Blue Highway"/>
                </a:rPr>
                <a:t>GOING FOR CHRIST</a:t>
              </a:r>
            </a:p>
          </p:txBody>
        </p:sp>
        <p:sp>
          <p:nvSpPr>
            <p:cNvPr id="12306" name="WordArt 23"/>
            <p:cNvSpPr>
              <a:spLocks noChangeArrowheads="1" noChangeShapeType="1" noTextEdit="1"/>
            </p:cNvSpPr>
            <p:nvPr/>
          </p:nvSpPr>
          <p:spPr bwMode="auto">
            <a:xfrm rot="-5341603">
              <a:off x="991" y="2284"/>
              <a:ext cx="1225" cy="42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MY" sz="2000" b="1" kern="10">
                  <a:ln w="3175">
                    <a:noFill/>
                    <a:round/>
                    <a:headEnd/>
                    <a:tailEnd/>
                  </a:ln>
                  <a:solidFill>
                    <a:schemeClr val="tx2"/>
                  </a:solidFill>
                  <a:latin typeface="Blue Highway"/>
                </a:rPr>
                <a:t>Discovering My</a:t>
              </a:r>
            </a:p>
            <a:p>
              <a:pPr algn="ctr"/>
              <a:r>
                <a:rPr lang="en-MY" sz="2000" b="1" kern="10">
                  <a:ln w="3175">
                    <a:noFill/>
                    <a:round/>
                    <a:headEnd/>
                    <a:tailEnd/>
                  </a:ln>
                  <a:solidFill>
                    <a:schemeClr val="tx2"/>
                  </a:solidFill>
                  <a:latin typeface="Blue Highway"/>
                </a:rPr>
                <a:t>Missions</a:t>
              </a:r>
            </a:p>
          </p:txBody>
        </p:sp>
        <p:sp>
          <p:nvSpPr>
            <p:cNvPr id="12307" name="Oval 24"/>
            <p:cNvSpPr>
              <a:spLocks noChangeArrowheads="1"/>
            </p:cNvSpPr>
            <p:nvPr/>
          </p:nvSpPr>
          <p:spPr bwMode="auto">
            <a:xfrm>
              <a:off x="4416" y="3950"/>
              <a:ext cx="339" cy="311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MY"/>
            </a:p>
          </p:txBody>
        </p:sp>
        <p:sp>
          <p:nvSpPr>
            <p:cNvPr id="12308" name="Text Box 25"/>
            <p:cNvSpPr txBox="1">
              <a:spLocks noChangeArrowheads="1"/>
            </p:cNvSpPr>
            <p:nvPr/>
          </p:nvSpPr>
          <p:spPr bwMode="auto">
            <a:xfrm>
              <a:off x="4092" y="592"/>
              <a:ext cx="1017" cy="77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en-GB" altLang="zh-CN" sz="2000" b="1" dirty="0">
                <a:solidFill>
                  <a:schemeClr val="bg2"/>
                </a:solidFill>
                <a:latin typeface="Times New Roman" pitchFamily="18" charset="0"/>
                <a:ea typeface="SimSun" pitchFamily="2" charset="-122"/>
              </a:endParaRPr>
            </a:p>
            <a:p>
              <a:pPr algn="ctr"/>
              <a:r>
                <a:rPr lang="en-GB" altLang="zh-CN" sz="2000" b="1" dirty="0">
                  <a:solidFill>
                    <a:schemeClr val="bg2">
                      <a:lumMod val="25000"/>
                    </a:schemeClr>
                  </a:solidFill>
                  <a:latin typeface="Times New Roman" pitchFamily="18" charset="0"/>
                  <a:ea typeface="SimSun" pitchFamily="2" charset="-122"/>
                </a:rPr>
                <a:t>Class A # 01</a:t>
              </a:r>
            </a:p>
            <a:p>
              <a:pPr algn="ctr"/>
              <a:r>
                <a:rPr lang="en-GB" altLang="zh-CN" sz="2000" b="1" dirty="0">
                  <a:solidFill>
                    <a:schemeClr val="bg2">
                      <a:lumMod val="25000"/>
                    </a:schemeClr>
                  </a:solidFill>
                  <a:latin typeface="Times New Roman" pitchFamily="18" charset="0"/>
                  <a:ea typeface="SimSun" pitchFamily="2" charset="-122"/>
                </a:rPr>
                <a:t>Membership</a:t>
              </a:r>
              <a:endParaRPr lang="en-GB" sz="2000" b="1" dirty="0">
                <a:solidFill>
                  <a:schemeClr val="bg2">
                    <a:lumMod val="25000"/>
                  </a:schemeClr>
                </a:solidFill>
                <a:latin typeface="Arial" charset="0"/>
              </a:endParaRPr>
            </a:p>
          </p:txBody>
        </p:sp>
        <p:sp>
          <p:nvSpPr>
            <p:cNvPr id="12309" name="WordArt 26"/>
            <p:cNvSpPr>
              <a:spLocks noChangeArrowheads="1" noChangeShapeType="1" noTextEdit="1"/>
            </p:cNvSpPr>
            <p:nvPr/>
          </p:nvSpPr>
          <p:spPr bwMode="auto">
            <a:xfrm>
              <a:off x="4536" y="4016"/>
              <a:ext cx="113" cy="15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MY" sz="12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BauerBodni BT"/>
                </a:rPr>
                <a:t>2</a:t>
              </a:r>
            </a:p>
          </p:txBody>
        </p:sp>
        <p:sp>
          <p:nvSpPr>
            <p:cNvPr id="12310" name="Oval 27"/>
            <p:cNvSpPr>
              <a:spLocks noChangeArrowheads="1"/>
            </p:cNvSpPr>
            <p:nvPr/>
          </p:nvSpPr>
          <p:spPr bwMode="auto">
            <a:xfrm>
              <a:off x="915" y="3948"/>
              <a:ext cx="339" cy="311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MY"/>
            </a:p>
          </p:txBody>
        </p:sp>
        <p:sp>
          <p:nvSpPr>
            <p:cNvPr id="12311" name="Oval 28"/>
            <p:cNvSpPr>
              <a:spLocks noChangeArrowheads="1"/>
            </p:cNvSpPr>
            <p:nvPr/>
          </p:nvSpPr>
          <p:spPr bwMode="auto">
            <a:xfrm>
              <a:off x="4530" y="192"/>
              <a:ext cx="339" cy="311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MY"/>
            </a:p>
          </p:txBody>
        </p:sp>
        <p:sp>
          <p:nvSpPr>
            <p:cNvPr id="12312" name="Oval 29"/>
            <p:cNvSpPr>
              <a:spLocks noChangeArrowheads="1"/>
            </p:cNvSpPr>
            <p:nvPr/>
          </p:nvSpPr>
          <p:spPr bwMode="auto">
            <a:xfrm>
              <a:off x="915" y="192"/>
              <a:ext cx="339" cy="311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MY"/>
            </a:p>
          </p:txBody>
        </p:sp>
        <p:sp>
          <p:nvSpPr>
            <p:cNvPr id="12313" name="WordArt 30"/>
            <p:cNvSpPr>
              <a:spLocks noChangeArrowheads="1" noChangeShapeType="1" noTextEdit="1"/>
            </p:cNvSpPr>
            <p:nvPr/>
          </p:nvSpPr>
          <p:spPr bwMode="auto">
            <a:xfrm>
              <a:off x="1028" y="270"/>
              <a:ext cx="113" cy="15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MY" sz="12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BauerBodni BT"/>
                </a:rPr>
                <a:t>4</a:t>
              </a:r>
            </a:p>
          </p:txBody>
        </p:sp>
        <p:sp>
          <p:nvSpPr>
            <p:cNvPr id="12314" name="WordArt 31"/>
            <p:cNvSpPr>
              <a:spLocks noChangeArrowheads="1" noChangeShapeType="1" noTextEdit="1"/>
            </p:cNvSpPr>
            <p:nvPr/>
          </p:nvSpPr>
          <p:spPr bwMode="auto">
            <a:xfrm>
              <a:off x="4643" y="270"/>
              <a:ext cx="113" cy="15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MY" sz="12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BauerBodni BT"/>
                </a:rPr>
                <a:t>1</a:t>
              </a:r>
            </a:p>
          </p:txBody>
        </p:sp>
        <p:sp>
          <p:nvSpPr>
            <p:cNvPr id="12315" name="WordArt 32"/>
            <p:cNvSpPr>
              <a:spLocks noChangeArrowheads="1" noChangeShapeType="1" noTextEdit="1"/>
            </p:cNvSpPr>
            <p:nvPr/>
          </p:nvSpPr>
          <p:spPr bwMode="auto">
            <a:xfrm>
              <a:off x="1024" y="4008"/>
              <a:ext cx="113" cy="15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MY" sz="12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BauerBodni BT"/>
                </a:rPr>
                <a:t>3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640960" cy="1470025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b="1" dirty="0" smtClean="0"/>
              <a:t>1. </a:t>
            </a:r>
            <a:r>
              <a:rPr lang="en-US" b="1" dirty="0" smtClean="0"/>
              <a:t>KNOW THE P</a:t>
            </a:r>
            <a:r>
              <a:rPr lang="en-US" b="1" dirty="0" smtClean="0"/>
              <a:t>URPOSES OF </a:t>
            </a:r>
            <a:r>
              <a:rPr lang="en-US" b="1" dirty="0" smtClean="0"/>
              <a:t>GOD</a:t>
            </a:r>
            <a:endParaRPr lang="en-MY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pPr marL="0" indent="0" algn="ctr" eaLnBrk="1" hangingPunct="1">
              <a:buNone/>
              <a:defRPr/>
            </a:pPr>
            <a:r>
              <a:rPr lang="en-GB" sz="4000" b="1" dirty="0" smtClean="0"/>
              <a:t>The church at Jerusalem patterned after these eternal purposes of God. </a:t>
            </a:r>
            <a:r>
              <a:rPr lang="en-GB" sz="4000" b="1" dirty="0" smtClean="0"/>
              <a:t>Acts </a:t>
            </a:r>
            <a:r>
              <a:rPr lang="en-GB" sz="4000" b="1" dirty="0" smtClean="0"/>
              <a:t>2:41-47 </a:t>
            </a:r>
          </a:p>
          <a:p>
            <a:pPr eaLnBrk="1" hangingPunct="1">
              <a:defRPr/>
            </a:pPr>
            <a:endParaRPr lang="en-GB" sz="26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defRPr/>
            </a:pPr>
            <a:endParaRPr lang="en-GB" sz="26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defRPr/>
            </a:pPr>
            <a:endParaRPr lang="en-GB" sz="26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404664"/>
            <a:ext cx="8712968" cy="5721499"/>
          </a:xfrm>
        </p:spPr>
        <p:txBody>
          <a:bodyPr>
            <a:normAutofit/>
          </a:bodyPr>
          <a:lstStyle/>
          <a:p>
            <a:pPr marL="292100" indent="-292100" eaLnBrk="1" hangingPunct="1">
              <a:buNone/>
              <a:defRPr/>
            </a:pPr>
            <a:r>
              <a:rPr lang="en-GB" sz="2600" b="1" u="sng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WHAT ARE ETERNAL PUPOSES OF GOD?</a:t>
            </a:r>
            <a:r>
              <a:rPr lang="en-GB" sz="26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sz="22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(Acts 2:41-47)</a:t>
            </a:r>
          </a:p>
          <a:p>
            <a:pPr marL="292100" indent="-292100" eaLnBrk="1" hangingPunct="1">
              <a:buNone/>
              <a:defRPr/>
            </a:pPr>
            <a:endParaRPr lang="en-GB" sz="1200" dirty="0" smtClea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292100" indent="-292100" eaLnBrk="1" hangingPunct="1">
              <a:buNone/>
              <a:defRPr/>
            </a:pPr>
            <a:r>
              <a:rPr lang="en-GB" sz="26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“…gladly received His Word; … the Lord added to the  church daily those who were being saved”</a:t>
            </a:r>
            <a:r>
              <a:rPr lang="en-GB" sz="26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marL="292100" indent="-292100" eaLnBrk="1" hangingPunct="1">
              <a:buNone/>
              <a:defRPr/>
            </a:pPr>
            <a:r>
              <a:rPr lang="en-GB" sz="26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(vs. 41 &amp; 47) would imply __________________</a:t>
            </a:r>
          </a:p>
          <a:p>
            <a:pPr marL="292100" indent="-292100" eaLnBrk="1" hangingPunct="1">
              <a:buNone/>
              <a:defRPr/>
            </a:pPr>
            <a:endParaRPr lang="en-GB" sz="12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292100" indent="-292100" eaLnBrk="1" hangingPunct="1">
              <a:buNone/>
              <a:defRPr/>
            </a:pPr>
            <a:r>
              <a:rPr lang="en-GB" sz="26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“… were baptized; … and fellowship …”</a:t>
            </a:r>
            <a:r>
              <a:rPr lang="en-GB" sz="26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marL="292100" indent="-292100" eaLnBrk="1" hangingPunct="1">
              <a:buNone/>
              <a:defRPr/>
            </a:pPr>
            <a:r>
              <a:rPr lang="en-GB" sz="26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(vs. 41, 42 &amp; 46) would imply __________________________</a:t>
            </a:r>
          </a:p>
          <a:p>
            <a:pPr marL="292100" indent="-292100" eaLnBrk="1" hangingPunct="1">
              <a:buNone/>
              <a:defRPr/>
            </a:pPr>
            <a:endParaRPr lang="en-GB" sz="12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292100" indent="-292100" eaLnBrk="1" hangingPunct="1">
              <a:buNone/>
              <a:defRPr/>
            </a:pPr>
            <a:r>
              <a:rPr lang="en-GB" sz="26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“…in the breaking of bread … in prayers; … in praising</a:t>
            </a:r>
            <a:r>
              <a:rPr lang="en-GB" sz="26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sz="26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God …”</a:t>
            </a:r>
            <a:r>
              <a:rPr lang="en-GB" sz="26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(vs.42 &amp; 47) would imply ___________</a:t>
            </a:r>
          </a:p>
        </p:txBody>
      </p:sp>
      <p:sp>
        <p:nvSpPr>
          <p:cNvPr id="100357" name="Text Box 5"/>
          <p:cNvSpPr txBox="1">
            <a:spLocks noChangeArrowheads="1"/>
          </p:cNvSpPr>
          <p:nvPr/>
        </p:nvSpPr>
        <p:spPr bwMode="auto">
          <a:xfrm>
            <a:off x="4067944" y="1988840"/>
            <a:ext cx="3168352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GB" sz="26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evangelism</a:t>
            </a:r>
          </a:p>
        </p:txBody>
      </p:sp>
      <p:sp>
        <p:nvSpPr>
          <p:cNvPr id="100358" name="Text Box 6"/>
          <p:cNvSpPr txBox="1">
            <a:spLocks noChangeArrowheads="1"/>
          </p:cNvSpPr>
          <p:nvPr/>
        </p:nvSpPr>
        <p:spPr bwMode="auto">
          <a:xfrm>
            <a:off x="4644008" y="3140968"/>
            <a:ext cx="4139952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GB" sz="26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incorporate into fellowship</a:t>
            </a:r>
          </a:p>
        </p:txBody>
      </p:sp>
      <p:sp>
        <p:nvSpPr>
          <p:cNvPr id="100359" name="Text Box 7"/>
          <p:cNvSpPr txBox="1">
            <a:spLocks noChangeArrowheads="1"/>
          </p:cNvSpPr>
          <p:nvPr/>
        </p:nvSpPr>
        <p:spPr bwMode="auto">
          <a:xfrm>
            <a:off x="4067944" y="4221088"/>
            <a:ext cx="18002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GB" sz="26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worship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03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03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03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03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03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03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03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03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7" grpId="0"/>
      <p:bldP spid="100358" grpId="0"/>
      <p:bldP spid="10035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764704"/>
            <a:ext cx="8229600" cy="5361459"/>
          </a:xfrm>
        </p:spPr>
        <p:txBody>
          <a:bodyPr/>
          <a:lstStyle/>
          <a:p>
            <a:pPr marL="292100" indent="-292100" eaLnBrk="1" hangingPunct="1">
              <a:buNone/>
              <a:defRPr/>
            </a:pPr>
            <a:r>
              <a:rPr lang="en-GB" sz="26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“…continued steadfastly in the apostles’ doctrine …” </a:t>
            </a:r>
          </a:p>
          <a:p>
            <a:pPr marL="292100" indent="-292100" eaLnBrk="1" hangingPunct="1">
              <a:buNone/>
              <a:defRPr/>
            </a:pPr>
            <a:r>
              <a:rPr lang="en-GB" sz="26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(vs. 42) would imply _______________________</a:t>
            </a:r>
          </a:p>
          <a:p>
            <a:pPr marL="292100" indent="-292100" eaLnBrk="1" hangingPunct="1">
              <a:buNone/>
              <a:defRPr/>
            </a:pPr>
            <a:endParaRPr lang="en-GB" sz="26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292100" indent="-292100" eaLnBrk="1" hangingPunct="1">
              <a:buNone/>
              <a:defRPr/>
            </a:pPr>
            <a:r>
              <a:rPr lang="en-GB" sz="26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“…sold the possessions and goods and divided them among</a:t>
            </a:r>
            <a:r>
              <a:rPr lang="en-GB" sz="26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sz="26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all, as anyone had need.”</a:t>
            </a:r>
            <a:r>
              <a:rPr lang="en-GB" sz="26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marL="292100" indent="-292100" eaLnBrk="1" hangingPunct="1">
              <a:buNone/>
              <a:defRPr/>
            </a:pPr>
            <a:r>
              <a:rPr lang="en-GB" sz="26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(vs. 45) would imply ____________________</a:t>
            </a:r>
          </a:p>
        </p:txBody>
      </p:sp>
      <p:sp>
        <p:nvSpPr>
          <p:cNvPr id="101380" name="Text Box 4"/>
          <p:cNvSpPr txBox="1">
            <a:spLocks noChangeArrowheads="1"/>
          </p:cNvSpPr>
          <p:nvPr/>
        </p:nvSpPr>
        <p:spPr bwMode="auto">
          <a:xfrm>
            <a:off x="3203848" y="1196752"/>
            <a:ext cx="36576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GB" sz="26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discipleship</a:t>
            </a:r>
          </a:p>
        </p:txBody>
      </p:sp>
      <p:sp>
        <p:nvSpPr>
          <p:cNvPr id="101381" name="Text Box 5"/>
          <p:cNvSpPr txBox="1">
            <a:spLocks noChangeArrowheads="1"/>
          </p:cNvSpPr>
          <p:nvPr/>
        </p:nvSpPr>
        <p:spPr bwMode="auto">
          <a:xfrm>
            <a:off x="3203848" y="3068960"/>
            <a:ext cx="329756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GB" sz="26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ministry / service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80" grpId="0"/>
      <p:bldP spid="10138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en-US" sz="4000" b="1" dirty="0" smtClean="0"/>
              <a:t>2</a:t>
            </a:r>
            <a:r>
              <a:rPr lang="en-US" sz="4000" b="1" dirty="0" smtClean="0"/>
              <a:t>. </a:t>
            </a:r>
            <a:r>
              <a:rPr lang="en-US" sz="4000" b="1" dirty="0" smtClean="0"/>
              <a:t>IDENTIFY STUDENTS’ COMMITMENTS</a:t>
            </a:r>
            <a:endParaRPr lang="en-MY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GB" b="1" dirty="0" smtClean="0"/>
              <a:t> </a:t>
            </a:r>
            <a:endParaRPr lang="en-MY" dirty="0" smtClean="0"/>
          </a:p>
          <a:p>
            <a:pPr>
              <a:buNone/>
            </a:pPr>
            <a:r>
              <a:rPr lang="en-GB" b="1" dirty="0" smtClean="0"/>
              <a:t>* Five types of students </a:t>
            </a:r>
            <a:r>
              <a:rPr lang="en-GB" b="1" dirty="0" smtClean="0"/>
              <a:t>in </a:t>
            </a:r>
            <a:r>
              <a:rPr lang="en-GB" b="1" dirty="0" smtClean="0"/>
              <a:t>youth ministry.</a:t>
            </a:r>
            <a:endParaRPr lang="en-MY" dirty="0" smtClean="0"/>
          </a:p>
          <a:p>
            <a:pPr>
              <a:buNone/>
            </a:pPr>
            <a:r>
              <a:rPr lang="en-GB" b="1" dirty="0" smtClean="0"/>
              <a:t> </a:t>
            </a:r>
            <a:endParaRPr lang="en-MY" sz="1100" dirty="0" smtClean="0"/>
          </a:p>
          <a:p>
            <a:pPr lvl="0"/>
            <a:r>
              <a:rPr lang="en-GB" dirty="0" smtClean="0"/>
              <a:t>The </a:t>
            </a:r>
            <a:r>
              <a:rPr lang="en-GB" u="sng" dirty="0" smtClean="0"/>
              <a:t>non-Christian</a:t>
            </a:r>
            <a:r>
              <a:rPr lang="en-GB" dirty="0" smtClean="0"/>
              <a:t> student</a:t>
            </a:r>
            <a:endParaRPr lang="en-MY" dirty="0" smtClean="0"/>
          </a:p>
          <a:p>
            <a:pPr lvl="0"/>
            <a:r>
              <a:rPr lang="en-GB" dirty="0" smtClean="0"/>
              <a:t>The </a:t>
            </a:r>
            <a:r>
              <a:rPr lang="en-GB" u="sng" dirty="0" smtClean="0"/>
              <a:t>new</a:t>
            </a:r>
            <a:r>
              <a:rPr lang="en-GB" dirty="0" smtClean="0"/>
              <a:t> Christian</a:t>
            </a:r>
            <a:endParaRPr lang="en-MY" dirty="0" smtClean="0"/>
          </a:p>
          <a:p>
            <a:pPr lvl="0"/>
            <a:r>
              <a:rPr lang="en-GB" dirty="0" smtClean="0"/>
              <a:t>The student who knows a lot about the Bible but is </a:t>
            </a:r>
            <a:r>
              <a:rPr lang="en-GB" u="sng" dirty="0" smtClean="0"/>
              <a:t>apathetic</a:t>
            </a:r>
            <a:r>
              <a:rPr lang="en-GB" dirty="0" smtClean="0"/>
              <a:t> about most things we do.</a:t>
            </a:r>
            <a:endParaRPr lang="en-MY" dirty="0" smtClean="0"/>
          </a:p>
          <a:p>
            <a:pPr lvl="0"/>
            <a:r>
              <a:rPr lang="en-GB" dirty="0" smtClean="0"/>
              <a:t>The </a:t>
            </a:r>
            <a:r>
              <a:rPr lang="en-GB" u="sng" dirty="0" smtClean="0"/>
              <a:t>growing</a:t>
            </a:r>
            <a:r>
              <a:rPr lang="en-GB" dirty="0" smtClean="0"/>
              <a:t> student</a:t>
            </a:r>
            <a:endParaRPr lang="en-MY" dirty="0" smtClean="0"/>
          </a:p>
          <a:p>
            <a:pPr lvl="0"/>
            <a:r>
              <a:rPr lang="en-GB" dirty="0" smtClean="0"/>
              <a:t>The </a:t>
            </a:r>
            <a:r>
              <a:rPr lang="en-GB" u="sng" dirty="0" smtClean="0"/>
              <a:t>spiritual</a:t>
            </a:r>
            <a:r>
              <a:rPr lang="en-GB" dirty="0" smtClean="0"/>
              <a:t> leader</a:t>
            </a:r>
            <a:endParaRPr lang="en-MY" dirty="0" smtClean="0"/>
          </a:p>
          <a:p>
            <a:pPr>
              <a:buNone/>
            </a:pPr>
            <a:endParaRPr lang="en-MY" dirty="0" smtClean="0"/>
          </a:p>
          <a:p>
            <a:pPr>
              <a:buNone/>
            </a:pPr>
            <a:r>
              <a:rPr lang="en-GB" b="1" dirty="0" smtClean="0"/>
              <a:t>* Recognition will lead to </a:t>
            </a:r>
            <a:r>
              <a:rPr lang="en-GB" b="1" u="sng" dirty="0" smtClean="0"/>
              <a:t>effectiveness.</a:t>
            </a:r>
            <a:endParaRPr lang="en-MY" u="sng" dirty="0" smtClean="0"/>
          </a:p>
          <a:p>
            <a:pPr>
              <a:buNone/>
            </a:pPr>
            <a:r>
              <a:rPr lang="en-GB" b="1" dirty="0" smtClean="0"/>
              <a:t> </a:t>
            </a:r>
            <a:endParaRPr lang="en-MY" dirty="0" smtClean="0"/>
          </a:p>
          <a:p>
            <a:endParaRPr lang="en-MY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51520" y="332656"/>
            <a:ext cx="8568952" cy="5793507"/>
          </a:xfrm>
        </p:spPr>
        <p:txBody>
          <a:bodyPr>
            <a:normAutofit fontScale="77500" lnSpcReduction="20000"/>
          </a:bodyPr>
          <a:lstStyle/>
          <a:p>
            <a:pPr lvl="0">
              <a:buNone/>
            </a:pPr>
            <a:r>
              <a:rPr lang="en-GB" b="1" dirty="0" smtClean="0"/>
              <a:t>Defining Potential Audience by Commitment</a:t>
            </a:r>
            <a:endParaRPr lang="en-MY" dirty="0" smtClean="0"/>
          </a:p>
          <a:p>
            <a:pPr>
              <a:buNone/>
            </a:pPr>
            <a:r>
              <a:rPr lang="en-GB" b="1" dirty="0" smtClean="0"/>
              <a:t> (What Is Each Audience Committed To?)</a:t>
            </a:r>
            <a:endParaRPr lang="en-MY" dirty="0" smtClean="0"/>
          </a:p>
          <a:p>
            <a:pPr>
              <a:buNone/>
            </a:pPr>
            <a:endParaRPr lang="en-MY" dirty="0" smtClean="0"/>
          </a:p>
          <a:p>
            <a:pPr lvl="0"/>
            <a:r>
              <a:rPr lang="en-GB" dirty="0" smtClean="0"/>
              <a:t>Community students are committed to </a:t>
            </a:r>
            <a:r>
              <a:rPr lang="en-GB" u="sng" dirty="0" smtClean="0"/>
              <a:t>not attending church</a:t>
            </a:r>
            <a:r>
              <a:rPr lang="en-GB" dirty="0" smtClean="0"/>
              <a:t> – they are living part from Christ.</a:t>
            </a:r>
            <a:endParaRPr lang="en-MY" dirty="0" smtClean="0"/>
          </a:p>
          <a:p>
            <a:pPr lvl="0"/>
            <a:r>
              <a:rPr lang="en-GB" dirty="0" smtClean="0"/>
              <a:t>Crowd students are committed to </a:t>
            </a:r>
            <a:r>
              <a:rPr lang="en-GB" u="sng" dirty="0" smtClean="0"/>
              <a:t>attending our church</a:t>
            </a:r>
            <a:r>
              <a:rPr lang="en-GB" dirty="0" smtClean="0"/>
              <a:t> – they are hearing about Christ.</a:t>
            </a:r>
            <a:endParaRPr lang="en-MY" dirty="0" smtClean="0"/>
          </a:p>
          <a:p>
            <a:pPr lvl="0"/>
            <a:r>
              <a:rPr lang="en-GB" dirty="0" smtClean="0"/>
              <a:t>Congregation students are committed to a </a:t>
            </a:r>
            <a:r>
              <a:rPr lang="en-GB" u="sng" dirty="0" smtClean="0"/>
              <a:t>small group</a:t>
            </a:r>
            <a:r>
              <a:rPr lang="en-GB" dirty="0" smtClean="0"/>
              <a:t> – they have relationship with Christ and with other Christians.</a:t>
            </a:r>
            <a:endParaRPr lang="en-MY" dirty="0" smtClean="0"/>
          </a:p>
          <a:p>
            <a:pPr lvl="0"/>
            <a:r>
              <a:rPr lang="en-GB" dirty="0" smtClean="0"/>
              <a:t>Committed students are committed to </a:t>
            </a:r>
            <a:r>
              <a:rPr lang="en-GB" u="sng" dirty="0" smtClean="0"/>
              <a:t>spiritual habits</a:t>
            </a:r>
            <a:r>
              <a:rPr lang="en-GB" dirty="0" smtClean="0"/>
              <a:t> – they are growing in Christ.</a:t>
            </a:r>
            <a:endParaRPr lang="en-MY" dirty="0" smtClean="0"/>
          </a:p>
          <a:p>
            <a:pPr lvl="0"/>
            <a:r>
              <a:rPr lang="en-GB" dirty="0" smtClean="0"/>
              <a:t>Core students are committed to </a:t>
            </a:r>
            <a:r>
              <a:rPr lang="en-GB" u="sng" dirty="0" smtClean="0"/>
              <a:t>doing ministry</a:t>
            </a:r>
            <a:r>
              <a:rPr lang="en-GB" dirty="0" smtClean="0"/>
              <a:t> – they are serving because of Christ.</a:t>
            </a:r>
            <a:endParaRPr lang="en-MY" dirty="0" smtClean="0"/>
          </a:p>
          <a:p>
            <a:pPr>
              <a:buNone/>
            </a:pPr>
            <a:r>
              <a:rPr lang="en-GB" dirty="0" smtClean="0"/>
              <a:t> </a:t>
            </a:r>
            <a:endParaRPr lang="en-MY" dirty="0" smtClean="0"/>
          </a:p>
          <a:p>
            <a:pPr marL="271463" indent="-271463">
              <a:buNone/>
            </a:pPr>
            <a:r>
              <a:rPr lang="en-GB" b="1" dirty="0" smtClean="0"/>
              <a:t>* Realise that each group size will decrease if commitment increases.</a:t>
            </a:r>
            <a:endParaRPr lang="en-MY" dirty="0" smtClean="0"/>
          </a:p>
          <a:p>
            <a:endParaRPr lang="en-MY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79512" y="404664"/>
            <a:ext cx="8507288" cy="5721499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en-MY" dirty="0" smtClean="0"/>
          </a:p>
          <a:p>
            <a:pPr lvl="0">
              <a:buNone/>
            </a:pPr>
            <a:r>
              <a:rPr lang="en-GB" b="1" dirty="0" smtClean="0"/>
              <a:t>Putting </a:t>
            </a:r>
            <a:r>
              <a:rPr lang="en-GB" b="1" u="sng" dirty="0" smtClean="0"/>
              <a:t>Programs</a:t>
            </a:r>
            <a:r>
              <a:rPr lang="en-GB" b="1" dirty="0" smtClean="0"/>
              <a:t> Before </a:t>
            </a:r>
            <a:r>
              <a:rPr lang="en-GB" b="1" u="sng" dirty="0" smtClean="0"/>
              <a:t>People</a:t>
            </a:r>
            <a:r>
              <a:rPr lang="en-GB" b="1" dirty="0" smtClean="0"/>
              <a:t> Brings Problems</a:t>
            </a:r>
            <a:endParaRPr lang="en-MY" dirty="0" smtClean="0"/>
          </a:p>
          <a:p>
            <a:pPr>
              <a:buNone/>
            </a:pPr>
            <a:r>
              <a:rPr lang="en-GB" dirty="0" smtClean="0"/>
              <a:t> </a:t>
            </a:r>
            <a:endParaRPr lang="en-MY" dirty="0" smtClean="0"/>
          </a:p>
          <a:p>
            <a:r>
              <a:rPr lang="en-GB" u="sng" dirty="0" smtClean="0"/>
              <a:t>One</a:t>
            </a:r>
            <a:r>
              <a:rPr lang="en-GB" dirty="0" smtClean="0"/>
              <a:t> program cannot effectively </a:t>
            </a:r>
            <a:r>
              <a:rPr lang="en-GB" dirty="0" err="1" smtClean="0"/>
              <a:t>fulfill</a:t>
            </a:r>
            <a:r>
              <a:rPr lang="en-GB" dirty="0" smtClean="0"/>
              <a:t> </a:t>
            </a:r>
            <a:r>
              <a:rPr lang="en-GB" u="sng" dirty="0" smtClean="0"/>
              <a:t>all</a:t>
            </a:r>
            <a:r>
              <a:rPr lang="en-GB" dirty="0" smtClean="0"/>
              <a:t> five purposes.</a:t>
            </a:r>
            <a:endParaRPr lang="en-MY" dirty="0" smtClean="0"/>
          </a:p>
          <a:p>
            <a:pPr>
              <a:buNone/>
            </a:pPr>
            <a:endParaRPr lang="en-MY" dirty="0" smtClean="0"/>
          </a:p>
          <a:p>
            <a:r>
              <a:rPr lang="en-GB" u="sng" dirty="0" smtClean="0"/>
              <a:t>One</a:t>
            </a:r>
            <a:r>
              <a:rPr lang="en-GB" dirty="0" smtClean="0"/>
              <a:t> Program cannot effectively target </a:t>
            </a:r>
            <a:r>
              <a:rPr lang="en-GB" u="sng" dirty="0" smtClean="0"/>
              <a:t>all</a:t>
            </a:r>
            <a:r>
              <a:rPr lang="en-GB" dirty="0" smtClean="0"/>
              <a:t> students.</a:t>
            </a:r>
            <a:endParaRPr lang="en-MY" dirty="0" smtClean="0"/>
          </a:p>
          <a:p>
            <a:pPr>
              <a:buNone/>
            </a:pPr>
            <a:r>
              <a:rPr lang="en-GB" b="1" dirty="0" smtClean="0"/>
              <a:t> </a:t>
            </a:r>
            <a:endParaRPr lang="en-MY" dirty="0" smtClean="0"/>
          </a:p>
          <a:p>
            <a:pPr>
              <a:buNone/>
            </a:pPr>
            <a:r>
              <a:rPr lang="en-GB" b="1" dirty="0" smtClean="0"/>
              <a:t> </a:t>
            </a:r>
            <a:endParaRPr lang="en-MY" dirty="0" smtClean="0"/>
          </a:p>
          <a:p>
            <a:pPr>
              <a:buNone/>
            </a:pPr>
            <a:r>
              <a:rPr lang="en-GB" b="1" dirty="0" smtClean="0"/>
              <a:t>* When you aim at all five purposes in one program, you can’t hit any with </a:t>
            </a:r>
            <a:r>
              <a:rPr lang="en-GB" b="1" u="sng" dirty="0" smtClean="0"/>
              <a:t>power</a:t>
            </a:r>
            <a:r>
              <a:rPr lang="en-GB" b="1" dirty="0" smtClean="0"/>
              <a:t>.</a:t>
            </a:r>
            <a:endParaRPr lang="en-MY" dirty="0" smtClean="0"/>
          </a:p>
          <a:p>
            <a:pPr>
              <a:buNone/>
            </a:pPr>
            <a:r>
              <a:rPr lang="en-GB" b="1" dirty="0" smtClean="0"/>
              <a:t> </a:t>
            </a:r>
            <a:endParaRPr lang="en-MY" dirty="0" smtClean="0"/>
          </a:p>
          <a:p>
            <a:endParaRPr lang="en-MY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336</Words>
  <Application>Microsoft Office PowerPoint</Application>
  <PresentationFormat>On-screen Show (4:3)</PresentationFormat>
  <Paragraphs>137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AYLC 2015 COMPONENTS OF A  GROWING YOUTH MINISTRY</vt:lpstr>
      <vt:lpstr>1. KNOW THE PURPOSES OF GOD</vt:lpstr>
      <vt:lpstr>Slide 3</vt:lpstr>
      <vt:lpstr>Slide 4</vt:lpstr>
      <vt:lpstr>Slide 5</vt:lpstr>
      <vt:lpstr>2. IDENTIFY STUDENTS’ COMMITMENTS</vt:lpstr>
      <vt:lpstr>Slide 7</vt:lpstr>
      <vt:lpstr>Slide 8</vt:lpstr>
      <vt:lpstr>Slide 9</vt:lpstr>
      <vt:lpstr>Signposts Of  A Christian Growth In SAGC </vt:lpstr>
      <vt:lpstr>Signposts Of  A Christian Growth In SAGC</vt:lpstr>
      <vt:lpstr>Signposts Of  A Christian Growth In SAGC</vt:lpstr>
      <vt:lpstr>Signposts Of  A Christian Growth In SAGC</vt:lpstr>
      <vt:lpstr>Signposts Of  A Christian Growth In SAGC</vt:lpstr>
      <vt:lpstr>Signposts Of  A Christian Growth In SAGC</vt:lpstr>
      <vt:lpstr>Signposts Of  A Christian Growth In SAGC</vt:lpstr>
      <vt:lpstr>Signposts Of  A Christian Growth In SAGC</vt:lpstr>
      <vt:lpstr>Slide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Dexter Ng</dc:creator>
  <cp:lastModifiedBy>Dexter Ng</cp:lastModifiedBy>
  <cp:revision>27</cp:revision>
  <dcterms:created xsi:type="dcterms:W3CDTF">2015-04-20T14:27:08Z</dcterms:created>
  <dcterms:modified xsi:type="dcterms:W3CDTF">2015-04-29T14:09:23Z</dcterms:modified>
</cp:coreProperties>
</file>